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6"/>
  </p:notesMasterIdLst>
  <p:handoutMasterIdLst>
    <p:handoutMasterId r:id="rId57"/>
  </p:handoutMasterIdLst>
  <p:sldIdLst>
    <p:sldId id="256" r:id="rId2"/>
    <p:sldId id="257" r:id="rId3"/>
    <p:sldId id="310" r:id="rId4"/>
    <p:sldId id="258" r:id="rId5"/>
    <p:sldId id="311" r:id="rId6"/>
    <p:sldId id="259" r:id="rId7"/>
    <p:sldId id="312" r:id="rId8"/>
    <p:sldId id="260" r:id="rId9"/>
    <p:sldId id="313" r:id="rId10"/>
    <p:sldId id="261" r:id="rId11"/>
    <p:sldId id="314" r:id="rId12"/>
    <p:sldId id="262" r:id="rId13"/>
    <p:sldId id="315" r:id="rId14"/>
    <p:sldId id="263" r:id="rId15"/>
    <p:sldId id="316" r:id="rId16"/>
    <p:sldId id="264" r:id="rId17"/>
    <p:sldId id="317" r:id="rId18"/>
    <p:sldId id="265" r:id="rId19"/>
    <p:sldId id="318" r:id="rId20"/>
    <p:sldId id="266" r:id="rId21"/>
    <p:sldId id="319" r:id="rId22"/>
    <p:sldId id="267" r:id="rId23"/>
    <p:sldId id="320" r:id="rId24"/>
    <p:sldId id="268" r:id="rId25"/>
    <p:sldId id="321" r:id="rId26"/>
    <p:sldId id="269" r:id="rId27"/>
    <p:sldId id="322" r:id="rId28"/>
    <p:sldId id="270" r:id="rId29"/>
    <p:sldId id="323" r:id="rId30"/>
    <p:sldId id="271" r:id="rId31"/>
    <p:sldId id="324" r:id="rId32"/>
    <p:sldId id="272" r:id="rId33"/>
    <p:sldId id="325" r:id="rId34"/>
    <p:sldId id="273" r:id="rId35"/>
    <p:sldId id="326" r:id="rId36"/>
    <p:sldId id="274" r:id="rId37"/>
    <p:sldId id="327" r:id="rId38"/>
    <p:sldId id="275" r:id="rId39"/>
    <p:sldId id="328" r:id="rId40"/>
    <p:sldId id="276" r:id="rId41"/>
    <p:sldId id="329" r:id="rId42"/>
    <p:sldId id="277" r:id="rId43"/>
    <p:sldId id="330" r:id="rId44"/>
    <p:sldId id="278" r:id="rId45"/>
    <p:sldId id="331" r:id="rId46"/>
    <p:sldId id="279" r:id="rId47"/>
    <p:sldId id="332" r:id="rId48"/>
    <p:sldId id="280" r:id="rId49"/>
    <p:sldId id="333" r:id="rId50"/>
    <p:sldId id="281" r:id="rId51"/>
    <p:sldId id="334" r:id="rId52"/>
    <p:sldId id="282" r:id="rId53"/>
    <p:sldId id="283" r:id="rId54"/>
    <p:sldId id="299" r:id="rId5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6D415CB-7F34-48F2-8A5F-3F6F9BFCB239}" type="datetimeFigureOut">
              <a:rPr lang="en-US" smtClean="0"/>
              <a:t>3/21/2018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F230834-B440-4845-9243-ED2043BA4CFB}" type="slidenum">
              <a:rPr lang="en-US" smtClean="0"/>
              <a:t>‹#›</a:t>
            </a:fld>
            <a:endParaRPr lang="en-US"/>
          </a:p>
        </p:txBody>
      </p:sp>
    </p:spTree>
    <p:extLst>
      <p:ext uri="{BB962C8B-B14F-4D97-AF65-F5344CB8AC3E}">
        <p14:creationId xmlns:p14="http://schemas.microsoft.com/office/powerpoint/2010/main" val="1954164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94A92D-477A-4B52-9B52-2262012CDEDB}" type="datetimeFigureOut">
              <a:rPr lang="en-US" smtClean="0"/>
              <a:t>3/21/2018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34A133-20BA-4963-8818-F3C1A9397734}" type="slidenum">
              <a:rPr lang="en-US" smtClean="0"/>
              <a:t>‹#›</a:t>
            </a:fld>
            <a:endParaRPr lang="en-US" dirty="0"/>
          </a:p>
        </p:txBody>
      </p:sp>
    </p:spTree>
    <p:extLst>
      <p:ext uri="{BB962C8B-B14F-4D97-AF65-F5344CB8AC3E}">
        <p14:creationId xmlns:p14="http://schemas.microsoft.com/office/powerpoint/2010/main" val="255180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B9E4FB-3AE0-412D-BCE9-CFCC0C52B567}"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018CC7-6A72-4A4C-8796-87D617F8C53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25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7D319-7F52-4F5F-A382-C24FC0457E17}"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018CC7-6A72-4A4C-8796-87D617F8C535}" type="slidenum">
              <a:rPr lang="en-US" smtClean="0"/>
              <a:t>‹#›</a:t>
            </a:fld>
            <a:endParaRPr lang="en-US" dirty="0"/>
          </a:p>
        </p:txBody>
      </p:sp>
    </p:spTree>
    <p:extLst>
      <p:ext uri="{BB962C8B-B14F-4D97-AF65-F5344CB8AC3E}">
        <p14:creationId xmlns:p14="http://schemas.microsoft.com/office/powerpoint/2010/main" val="102690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46155F-7950-489D-ABC1-4DBF3CDA96DD}"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018CC7-6A72-4A4C-8796-87D617F8C535}" type="slidenum">
              <a:rPr lang="en-US" smtClean="0"/>
              <a:t>‹#›</a:t>
            </a:fld>
            <a:endParaRPr lang="en-US" dirty="0"/>
          </a:p>
        </p:txBody>
      </p:sp>
    </p:spTree>
    <p:extLst>
      <p:ext uri="{BB962C8B-B14F-4D97-AF65-F5344CB8AC3E}">
        <p14:creationId xmlns:p14="http://schemas.microsoft.com/office/powerpoint/2010/main" val="50616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61255-C0C2-4E30-A0D6-BE85ADC8F0D4}"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018CC7-6A72-4A4C-8796-87D617F8C535}" type="slidenum">
              <a:rPr lang="en-US" smtClean="0"/>
              <a:t>‹#›</a:t>
            </a:fld>
            <a:endParaRPr lang="en-US" dirty="0"/>
          </a:p>
        </p:txBody>
      </p:sp>
    </p:spTree>
    <p:extLst>
      <p:ext uri="{BB962C8B-B14F-4D97-AF65-F5344CB8AC3E}">
        <p14:creationId xmlns:p14="http://schemas.microsoft.com/office/powerpoint/2010/main" val="92843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AF233A-91ED-4B0B-A3C3-5EDF3707D668}"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018CC7-6A72-4A4C-8796-87D617F8C53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32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7D0C46-9BF3-4B91-8777-BB6795DF0F01}" type="datetime1">
              <a:rPr lang="en-US" smtClean="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018CC7-6A72-4A4C-8796-87D617F8C535}" type="slidenum">
              <a:rPr lang="en-US" smtClean="0"/>
              <a:t>‹#›</a:t>
            </a:fld>
            <a:endParaRPr lang="en-US" dirty="0"/>
          </a:p>
        </p:txBody>
      </p:sp>
    </p:spTree>
    <p:extLst>
      <p:ext uri="{BB962C8B-B14F-4D97-AF65-F5344CB8AC3E}">
        <p14:creationId xmlns:p14="http://schemas.microsoft.com/office/powerpoint/2010/main" val="113258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E892D9-499A-4B05-882D-E8A811B13EE7}" type="datetime1">
              <a:rPr lang="en-US" smtClean="0"/>
              <a:t>3/21/2018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018CC7-6A72-4A4C-8796-87D617F8C535}" type="slidenum">
              <a:rPr lang="en-US" smtClean="0"/>
              <a:t>‹#›</a:t>
            </a:fld>
            <a:endParaRPr lang="en-US" dirty="0"/>
          </a:p>
        </p:txBody>
      </p:sp>
    </p:spTree>
    <p:extLst>
      <p:ext uri="{BB962C8B-B14F-4D97-AF65-F5344CB8AC3E}">
        <p14:creationId xmlns:p14="http://schemas.microsoft.com/office/powerpoint/2010/main" val="373606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8C6F12-4272-4784-A38F-D3FE7C277D95}" type="datetime1">
              <a:rPr lang="en-US" smtClean="0"/>
              <a:t>3/21/2018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018CC7-6A72-4A4C-8796-87D617F8C535}" type="slidenum">
              <a:rPr lang="en-US" smtClean="0"/>
              <a:t>‹#›</a:t>
            </a:fld>
            <a:endParaRPr lang="en-US" dirty="0"/>
          </a:p>
        </p:txBody>
      </p:sp>
    </p:spTree>
    <p:extLst>
      <p:ext uri="{BB962C8B-B14F-4D97-AF65-F5344CB8AC3E}">
        <p14:creationId xmlns:p14="http://schemas.microsoft.com/office/powerpoint/2010/main" val="2508306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DC6765-47D0-4A8D-9C95-45BEBD3933BA}" type="datetime1">
              <a:rPr lang="en-US" smtClean="0"/>
              <a:t>3/21/2018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6018CC7-6A72-4A4C-8796-87D617F8C535}" type="slidenum">
              <a:rPr lang="en-US" smtClean="0"/>
              <a:t>‹#›</a:t>
            </a:fld>
            <a:endParaRPr lang="en-US" dirty="0"/>
          </a:p>
        </p:txBody>
      </p:sp>
    </p:spTree>
    <p:extLst>
      <p:ext uri="{BB962C8B-B14F-4D97-AF65-F5344CB8AC3E}">
        <p14:creationId xmlns:p14="http://schemas.microsoft.com/office/powerpoint/2010/main" val="312427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5E87555-6C4B-4F0E-B117-D6FECE52E709}" type="datetime1">
              <a:rPr lang="en-US" smtClean="0"/>
              <a:t>3/21/2018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018CC7-6A72-4A4C-8796-87D617F8C535}" type="slidenum">
              <a:rPr lang="en-US" smtClean="0"/>
              <a:t>‹#›</a:t>
            </a:fld>
            <a:endParaRPr lang="en-US" dirty="0"/>
          </a:p>
        </p:txBody>
      </p:sp>
    </p:spTree>
    <p:extLst>
      <p:ext uri="{BB962C8B-B14F-4D97-AF65-F5344CB8AC3E}">
        <p14:creationId xmlns:p14="http://schemas.microsoft.com/office/powerpoint/2010/main" val="1697803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F061B4D-7EFF-40A5-95F5-8FA87923CED2}" type="datetime1">
              <a:rPr lang="en-US" smtClean="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018CC7-6A72-4A4C-8796-87D617F8C535}" type="slidenum">
              <a:rPr lang="en-US" smtClean="0"/>
              <a:t>‹#›</a:t>
            </a:fld>
            <a:endParaRPr lang="en-US" dirty="0"/>
          </a:p>
        </p:txBody>
      </p:sp>
    </p:spTree>
    <p:extLst>
      <p:ext uri="{BB962C8B-B14F-4D97-AF65-F5344CB8AC3E}">
        <p14:creationId xmlns:p14="http://schemas.microsoft.com/office/powerpoint/2010/main" val="111557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F805C83-A15B-47C0-B011-292B8872BF08}" type="datetime1">
              <a:rPr lang="en-US" smtClean="0"/>
              <a:t>3/21/2018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018CC7-6A72-4A4C-8796-87D617F8C535}"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1286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smtClean="0"/>
              <a:t>Beyond Our Borders: Trends and Arguments in Bad Faith Cases Outside Ohio in 2017</a:t>
            </a:r>
            <a:br>
              <a:rPr lang="en-US" sz="5400" dirty="0" smtClean="0"/>
            </a:br>
            <a:r>
              <a:rPr lang="en-US" sz="4800" dirty="0" smtClean="0"/>
              <a:t/>
            </a:r>
            <a:br>
              <a:rPr lang="en-US" sz="4800" dirty="0" smtClean="0"/>
            </a:br>
            <a:r>
              <a:rPr lang="en-US" sz="3200" dirty="0" smtClean="0"/>
              <a:t>March 23, 2018</a:t>
            </a:r>
            <a:br>
              <a:rPr lang="en-US" sz="3200" dirty="0" smtClean="0"/>
            </a:br>
            <a:r>
              <a:rPr lang="en-US" sz="3200" dirty="0" smtClean="0"/>
              <a:t>OACTA 2018 Insurance Coverage Seminar</a:t>
            </a:r>
            <a:endParaRPr lang="en-US" sz="3200" dirty="0"/>
          </a:p>
        </p:txBody>
      </p:sp>
      <p:sp>
        <p:nvSpPr>
          <p:cNvPr id="3" name="Subtitle 2"/>
          <p:cNvSpPr>
            <a:spLocks noGrp="1"/>
          </p:cNvSpPr>
          <p:nvPr>
            <p:ph type="subTitle" idx="1"/>
          </p:nvPr>
        </p:nvSpPr>
        <p:spPr>
          <a:xfrm>
            <a:off x="1097280" y="4455620"/>
            <a:ext cx="10061171" cy="1703442"/>
          </a:xfrm>
        </p:spPr>
        <p:txBody>
          <a:bodyPr>
            <a:normAutofit/>
          </a:bodyPr>
          <a:lstStyle/>
          <a:p>
            <a:r>
              <a:rPr lang="en-US" sz="2000" b="1" dirty="0" smtClean="0"/>
              <a:t>				Presented </a:t>
            </a:r>
            <a:r>
              <a:rPr lang="en-US" sz="2000" b="1" dirty="0" smtClean="0"/>
              <a:t>by:</a:t>
            </a:r>
          </a:p>
          <a:p>
            <a:r>
              <a:rPr lang="en-US" sz="3200" b="1" dirty="0" smtClean="0"/>
              <a:t>	John </a:t>
            </a:r>
            <a:r>
              <a:rPr lang="en-US" sz="3200" b="1" dirty="0" smtClean="0"/>
              <a:t>G. </a:t>
            </a:r>
            <a:r>
              <a:rPr lang="en-US" sz="3200" b="1" dirty="0" smtClean="0"/>
              <a:t>Farnan	Daniel A. Richards</a:t>
            </a:r>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4538" y="5440893"/>
            <a:ext cx="4441672" cy="848677"/>
          </a:xfrm>
          <a:prstGeom prst="rect">
            <a:avLst/>
          </a:prstGeom>
        </p:spPr>
      </p:pic>
    </p:spTree>
    <p:extLst>
      <p:ext uri="{BB962C8B-B14F-4D97-AF65-F5344CB8AC3E}">
        <p14:creationId xmlns:p14="http://schemas.microsoft.com/office/powerpoint/2010/main" val="321816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8483" y="1872722"/>
            <a:ext cx="3331407" cy="3996371"/>
          </a:xfrm>
          <a:prstGeom prst="rect">
            <a:avLst/>
          </a:prstGeom>
        </p:spPr>
      </p:pic>
      <p:sp>
        <p:nvSpPr>
          <p:cNvPr id="2" name="Title 1"/>
          <p:cNvSpPr>
            <a:spLocks noGrp="1"/>
          </p:cNvSpPr>
          <p:nvPr>
            <p:ph type="title"/>
          </p:nvPr>
        </p:nvSpPr>
        <p:spPr/>
        <p:txBody>
          <a:bodyPr/>
          <a:lstStyle/>
          <a:p>
            <a:r>
              <a:rPr lang="en-US" b="1" dirty="0"/>
              <a:t>FORCING THE INSURED TO FILE </a:t>
            </a:r>
            <a:r>
              <a:rPr lang="en-US" b="1" dirty="0" smtClean="0"/>
              <a:t>SUIT</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a:t>Insurer </a:t>
            </a:r>
            <a:r>
              <a:rPr lang="en-US" sz="4000" dirty="0" smtClean="0"/>
              <a:t>compelled </a:t>
            </a:r>
            <a:r>
              <a:rPr lang="en-US" sz="4000" dirty="0"/>
              <a:t>the insureds to institute litigation to recover amounts due them under the policy</a:t>
            </a:r>
            <a:r>
              <a:rPr lang="en-US" sz="4000" dirty="0" smtClean="0"/>
              <a:t>.</a:t>
            </a:r>
          </a:p>
          <a:p>
            <a:pPr marL="0" lvl="0" indent="0">
              <a:buNone/>
            </a:pPr>
            <a:endParaRPr lang="en-US" sz="2400" dirty="0"/>
          </a:p>
          <a:p>
            <a:pPr>
              <a:buFont typeface="Wingdings" panose="05000000000000000000" pitchFamily="2" charset="2"/>
              <a:buChar char="§"/>
            </a:pPr>
            <a:r>
              <a:rPr lang="en-US" sz="4000" i="1" dirty="0" smtClean="0"/>
              <a:t>Gombs </a:t>
            </a:r>
            <a:r>
              <a:rPr lang="en-US" sz="4000" i="1" dirty="0"/>
              <a:t>v. Sentinel Ins. Co.</a:t>
            </a:r>
            <a:r>
              <a:rPr lang="en-US" sz="4000" dirty="0"/>
              <a:t> (Superior Court of Connecticut, June 6, 2017), 2017 WL 2852695</a:t>
            </a:r>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10</a:t>
            </a:fld>
            <a:endParaRPr lang="en-US" dirty="0"/>
          </a:p>
        </p:txBody>
      </p:sp>
    </p:spTree>
    <p:extLst>
      <p:ext uri="{BB962C8B-B14F-4D97-AF65-F5344CB8AC3E}">
        <p14:creationId xmlns:p14="http://schemas.microsoft.com/office/powerpoint/2010/main" val="367136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2748454"/>
            <a:ext cx="4267200" cy="3200400"/>
          </a:xfrm>
          <a:prstGeom prst="rect">
            <a:avLst/>
          </a:prstGeom>
        </p:spPr>
      </p:pic>
      <p:sp>
        <p:nvSpPr>
          <p:cNvPr id="2" name="Title 1"/>
          <p:cNvSpPr>
            <a:spLocks noGrp="1"/>
          </p:cNvSpPr>
          <p:nvPr>
            <p:ph type="title"/>
          </p:nvPr>
        </p:nvSpPr>
        <p:spPr/>
        <p:txBody>
          <a:bodyPr>
            <a:normAutofit/>
          </a:bodyPr>
          <a:lstStyle/>
          <a:p>
            <a:r>
              <a:rPr lang="en-US" b="1" dirty="0"/>
              <a:t>FAILURE TO CONDUCT REASONABLE </a:t>
            </a:r>
            <a:r>
              <a:rPr lang="en-US" b="1" dirty="0" smtClean="0"/>
              <a:t>INVESTIGATION</a:t>
            </a:r>
            <a:endParaRPr lang="en-US" dirty="0"/>
          </a:p>
        </p:txBody>
      </p:sp>
      <p:sp>
        <p:nvSpPr>
          <p:cNvPr id="3" name="Content Placeholder 2"/>
          <p:cNvSpPr>
            <a:spLocks noGrp="1"/>
          </p:cNvSpPr>
          <p:nvPr>
            <p:ph idx="1"/>
          </p:nvPr>
        </p:nvSpPr>
        <p:spPr>
          <a:xfrm>
            <a:off x="388884" y="1845733"/>
            <a:ext cx="8303171" cy="4407921"/>
          </a:xfrm>
        </p:spPr>
        <p:txBody>
          <a:bodyPr>
            <a:noAutofit/>
          </a:bodyPr>
          <a:lstStyle/>
          <a:p>
            <a:pPr lvl="0">
              <a:buFont typeface="Wingdings" panose="05000000000000000000" pitchFamily="2" charset="2"/>
              <a:buChar char="§"/>
            </a:pPr>
            <a:r>
              <a:rPr lang="en-US" sz="3200" dirty="0"/>
              <a:t>F</a:t>
            </a:r>
            <a:r>
              <a:rPr lang="en-US" sz="3200" dirty="0" smtClean="0"/>
              <a:t>ailing </a:t>
            </a:r>
            <a:r>
              <a:rPr lang="en-US" sz="3200" dirty="0"/>
              <a:t>to conduct a reasonable investigation </a:t>
            </a:r>
            <a:r>
              <a:rPr lang="en-US" sz="3200" dirty="0" smtClean="0"/>
              <a:t>regarding claim</a:t>
            </a:r>
            <a:r>
              <a:rPr lang="en-US" sz="3200" dirty="0"/>
              <a:t> </a:t>
            </a:r>
            <a:r>
              <a:rPr lang="en-US" sz="3200" dirty="0" smtClean="0"/>
              <a:t>value,</a:t>
            </a:r>
            <a:r>
              <a:rPr lang="en-US" sz="3200" dirty="0" smtClean="0"/>
              <a:t> </a:t>
            </a:r>
            <a:r>
              <a:rPr lang="en-US" sz="3200" dirty="0"/>
              <a:t>constructively </a:t>
            </a:r>
            <a:r>
              <a:rPr lang="en-US" sz="3200" dirty="0" smtClean="0"/>
              <a:t>denying claim </a:t>
            </a:r>
            <a:r>
              <a:rPr lang="en-US" sz="3200" dirty="0"/>
              <a:t>and </a:t>
            </a:r>
            <a:r>
              <a:rPr lang="en-US" sz="3200" dirty="0" smtClean="0"/>
              <a:t>compelling insured </a:t>
            </a:r>
            <a:r>
              <a:rPr lang="en-US" sz="3200" dirty="0"/>
              <a:t>to bring a </a:t>
            </a:r>
            <a:r>
              <a:rPr lang="en-US" sz="3200" dirty="0" smtClean="0"/>
              <a:t>lawsuit.</a:t>
            </a:r>
            <a:endParaRPr lang="en-US" sz="3200" dirty="0"/>
          </a:p>
          <a:p>
            <a:pPr lvl="0">
              <a:buFont typeface="Wingdings" panose="05000000000000000000" pitchFamily="2" charset="2"/>
              <a:buChar char="§"/>
            </a:pPr>
            <a:r>
              <a:rPr lang="en-US" sz="3200" dirty="0"/>
              <a:t>D</a:t>
            </a:r>
            <a:r>
              <a:rPr lang="en-US" sz="3200" dirty="0" smtClean="0"/>
              <a:t>etermination </a:t>
            </a:r>
            <a:r>
              <a:rPr lang="en-US" sz="3200" dirty="0"/>
              <a:t>of coverage in mandatory arbitration was not </a:t>
            </a:r>
            <a:r>
              <a:rPr lang="en-US" sz="3200" i="1" dirty="0"/>
              <a:t>res judicata </a:t>
            </a:r>
            <a:r>
              <a:rPr lang="en-US" sz="3200" dirty="0"/>
              <a:t>on the subsequent bad faith claim. </a:t>
            </a:r>
          </a:p>
          <a:p>
            <a:pPr lvl="0">
              <a:buFont typeface="Wingdings" panose="05000000000000000000" pitchFamily="2" charset="2"/>
              <a:buChar char="§"/>
            </a:pPr>
            <a:r>
              <a:rPr lang="en-US" sz="3200" i="1" dirty="0"/>
              <a:t>Fortson-Kenmore v. Allstate Ins. Co. </a:t>
            </a:r>
            <a:r>
              <a:rPr lang="en-US" sz="3200" dirty="0"/>
              <a:t>(June 15, 2017), 198 Washington App. 387; 393 P.3d 849</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96018CC7-6A72-4A4C-8796-87D617F8C535}" type="slidenum">
              <a:rPr lang="en-US" smtClean="0"/>
              <a:t>11</a:t>
            </a:fld>
            <a:endParaRPr lang="en-US" dirty="0"/>
          </a:p>
        </p:txBody>
      </p:sp>
    </p:spTree>
    <p:extLst>
      <p:ext uri="{BB962C8B-B14F-4D97-AF65-F5344CB8AC3E}">
        <p14:creationId xmlns:p14="http://schemas.microsoft.com/office/powerpoint/2010/main" val="247049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INADEQUATE REMEDIATION</a:t>
            </a:r>
            <a:r>
              <a:rPr lang="en-US" b="1" u="sng" dirty="0"/>
              <a:t> </a:t>
            </a:r>
            <a:endParaRPr lang="en-US" dirty="0"/>
          </a:p>
        </p:txBody>
      </p:sp>
      <p:sp>
        <p:nvSpPr>
          <p:cNvPr id="3" name="Content Placeholder 2"/>
          <p:cNvSpPr>
            <a:spLocks noGrp="1"/>
          </p:cNvSpPr>
          <p:nvPr>
            <p:ph idx="1"/>
          </p:nvPr>
        </p:nvSpPr>
        <p:spPr>
          <a:xfrm>
            <a:off x="1097280" y="1845734"/>
            <a:ext cx="10506141" cy="2347894"/>
          </a:xfrm>
        </p:spPr>
        <p:txBody>
          <a:bodyPr>
            <a:normAutofit fontScale="85000" lnSpcReduction="20000"/>
          </a:bodyPr>
          <a:lstStyle/>
          <a:p>
            <a:pPr lvl="0">
              <a:buFont typeface="Wingdings" panose="05000000000000000000" pitchFamily="2" charset="2"/>
              <a:buChar char="§"/>
            </a:pPr>
            <a:r>
              <a:rPr lang="en-US" sz="4000" dirty="0"/>
              <a:t>Insurer </a:t>
            </a:r>
            <a:r>
              <a:rPr lang="en-US" sz="4000" dirty="0" smtClean="0"/>
              <a:t>failed </a:t>
            </a:r>
            <a:r>
              <a:rPr lang="en-US" sz="4000" dirty="0"/>
              <a:t>to ensure that all mold was properly remediated, in insured’s house, resulting in ongoing mold exposure to the insureds and additional damages</a:t>
            </a:r>
            <a:r>
              <a:rPr lang="en-US" sz="4000" dirty="0" smtClean="0"/>
              <a:t>.</a:t>
            </a:r>
            <a:endParaRPr lang="en-US" sz="2200" dirty="0"/>
          </a:p>
          <a:p>
            <a:pPr lvl="0">
              <a:buFont typeface="Wingdings" panose="05000000000000000000" pitchFamily="2" charset="2"/>
              <a:buChar char="§"/>
            </a:pPr>
            <a:r>
              <a:rPr lang="en-US" sz="4000" i="1" dirty="0"/>
              <a:t>Gombs v. Sentinel Ins. Co.</a:t>
            </a:r>
            <a:r>
              <a:rPr lang="en-US" sz="4000" dirty="0"/>
              <a:t> (Superior Court of Connecticut, June 6, 2017), 2017 WL 2852695</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12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2814" y="4182682"/>
            <a:ext cx="3247696" cy="2150378"/>
          </a:xfrm>
          <a:prstGeom prst="rect">
            <a:avLst/>
          </a:prstGeom>
        </p:spPr>
      </p:pic>
    </p:spTree>
    <p:extLst>
      <p:ext uri="{BB962C8B-B14F-4D97-AF65-F5344CB8AC3E}">
        <p14:creationId xmlns:p14="http://schemas.microsoft.com/office/powerpoint/2010/main" val="2840758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61" y="2434140"/>
            <a:ext cx="4301194" cy="2866406"/>
          </a:xfrm>
          <a:prstGeom prst="rect">
            <a:avLst/>
          </a:prstGeom>
        </p:spPr>
      </p:pic>
      <p:sp>
        <p:nvSpPr>
          <p:cNvPr id="2" name="Title 1"/>
          <p:cNvSpPr>
            <a:spLocks noGrp="1"/>
          </p:cNvSpPr>
          <p:nvPr>
            <p:ph type="title"/>
          </p:nvPr>
        </p:nvSpPr>
        <p:spPr/>
        <p:txBody>
          <a:bodyPr/>
          <a:lstStyle/>
          <a:p>
            <a:r>
              <a:rPr lang="en-US" b="1" dirty="0"/>
              <a:t>NON-EXPERT MEDICAL JUDGMENTS</a:t>
            </a:r>
            <a:endParaRPr lang="en-US" dirty="0"/>
          </a:p>
        </p:txBody>
      </p:sp>
      <p:sp>
        <p:nvSpPr>
          <p:cNvPr id="3" name="Content Placeholder 2"/>
          <p:cNvSpPr>
            <a:spLocks noGrp="1"/>
          </p:cNvSpPr>
          <p:nvPr>
            <p:ph idx="1"/>
          </p:nvPr>
        </p:nvSpPr>
        <p:spPr>
          <a:xfrm>
            <a:off x="1019504" y="1944414"/>
            <a:ext cx="7283668" cy="4277710"/>
          </a:xfrm>
        </p:spPr>
        <p:txBody>
          <a:bodyPr>
            <a:normAutofit lnSpcReduction="10000"/>
          </a:bodyPr>
          <a:lstStyle/>
          <a:p>
            <a:pPr lvl="0">
              <a:buFont typeface="Wingdings" panose="05000000000000000000" pitchFamily="2" charset="2"/>
              <a:buChar char="§"/>
            </a:pPr>
            <a:r>
              <a:rPr lang="en-US" sz="4000" dirty="0"/>
              <a:t>A</a:t>
            </a:r>
            <a:r>
              <a:rPr lang="en-US" sz="4000" dirty="0" smtClean="0"/>
              <a:t>djustor </a:t>
            </a:r>
            <a:r>
              <a:rPr lang="en-US" sz="4000" dirty="0"/>
              <a:t>made </a:t>
            </a:r>
            <a:r>
              <a:rPr lang="en-US" sz="4000" dirty="0" smtClean="0"/>
              <a:t>medical determination </a:t>
            </a:r>
            <a:r>
              <a:rPr lang="en-US" sz="4000" dirty="0"/>
              <a:t>that insured was seeking benefits for excessive chiropractic treatment and an unrelated shoulder surgery. </a:t>
            </a:r>
          </a:p>
          <a:p>
            <a:pPr lvl="0">
              <a:buFont typeface="Wingdings" panose="05000000000000000000" pitchFamily="2" charset="2"/>
              <a:buChar char="§"/>
            </a:pPr>
            <a:r>
              <a:rPr lang="en-US" sz="4000" i="1" dirty="0"/>
              <a:t>Perez-Crisantos v. State Farm Fire &amp; Cas. Co</a:t>
            </a:r>
            <a:r>
              <a:rPr lang="en-US" sz="4000" dirty="0"/>
              <a:t>. (Feb. 2, 2017), 389 P.3d 476.</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13</a:t>
            </a:fld>
            <a:endParaRPr lang="en-US" dirty="0"/>
          </a:p>
        </p:txBody>
      </p:sp>
    </p:spTree>
    <p:extLst>
      <p:ext uri="{BB962C8B-B14F-4D97-AF65-F5344CB8AC3E}">
        <p14:creationId xmlns:p14="http://schemas.microsoft.com/office/powerpoint/2010/main" val="2175353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593" y="2168068"/>
            <a:ext cx="3331407" cy="3996371"/>
          </a:xfrm>
          <a:prstGeom prst="rect">
            <a:avLst/>
          </a:prstGeom>
        </p:spPr>
      </p:pic>
      <p:sp>
        <p:nvSpPr>
          <p:cNvPr id="2" name="Title 1"/>
          <p:cNvSpPr>
            <a:spLocks noGrp="1"/>
          </p:cNvSpPr>
          <p:nvPr>
            <p:ph type="title"/>
          </p:nvPr>
        </p:nvSpPr>
        <p:spPr/>
        <p:txBody>
          <a:bodyPr>
            <a:normAutofit/>
          </a:bodyPr>
          <a:lstStyle/>
          <a:p>
            <a:r>
              <a:rPr lang="en-US" b="1" dirty="0"/>
              <a:t>FAILURE TO NOTIFY INSURED OF POTENTIAL EXCESS VERDICT </a:t>
            </a:r>
            <a:endParaRPr lang="en-US" dirty="0"/>
          </a:p>
        </p:txBody>
      </p:sp>
      <p:sp>
        <p:nvSpPr>
          <p:cNvPr id="3" name="Content Placeholder 2"/>
          <p:cNvSpPr>
            <a:spLocks noGrp="1"/>
          </p:cNvSpPr>
          <p:nvPr>
            <p:ph idx="1"/>
          </p:nvPr>
        </p:nvSpPr>
        <p:spPr>
          <a:xfrm>
            <a:off x="1097280" y="1845734"/>
            <a:ext cx="9497148" cy="4023360"/>
          </a:xfrm>
        </p:spPr>
        <p:txBody>
          <a:bodyPr>
            <a:noAutofit/>
          </a:bodyPr>
          <a:lstStyle/>
          <a:p>
            <a:pPr lvl="0">
              <a:buFont typeface="Wingdings" panose="05000000000000000000" pitchFamily="2" charset="2"/>
              <a:buChar char="§"/>
            </a:pPr>
            <a:r>
              <a:rPr lang="en-US" sz="3600" dirty="0"/>
              <a:t>Insurer </a:t>
            </a:r>
            <a:r>
              <a:rPr lang="en-US" sz="3600" dirty="0" smtClean="0"/>
              <a:t>failed </a:t>
            </a:r>
            <a:r>
              <a:rPr lang="en-US" sz="3600" dirty="0"/>
              <a:t>to advise the insured of a potential excess verdict, which ended up being ten times the policy limits, and by failing to settle before case went to verdict</a:t>
            </a:r>
            <a:r>
              <a:rPr lang="en-US" sz="3600" dirty="0" smtClean="0"/>
              <a:t>.</a:t>
            </a:r>
            <a:endParaRPr lang="en-US" sz="3600" dirty="0"/>
          </a:p>
          <a:p>
            <a:pPr lvl="0">
              <a:buFont typeface="Wingdings" panose="05000000000000000000" pitchFamily="2" charset="2"/>
              <a:buChar char="§"/>
            </a:pPr>
            <a:r>
              <a:rPr lang="en-US" sz="3600" i="1" dirty="0"/>
              <a:t>Frazier v. Sain </a:t>
            </a:r>
            <a:r>
              <a:rPr lang="en-US" sz="3600" dirty="0"/>
              <a:t>(Illinois App., September 27, 2017), 2017 Ill.App., unpub. LEXIS </a:t>
            </a:r>
            <a:r>
              <a:rPr lang="en-US" sz="3600" dirty="0" smtClean="0"/>
              <a:t>1998</a:t>
            </a:r>
            <a:endParaRPr lang="en-US" sz="3600" dirty="0"/>
          </a:p>
        </p:txBody>
      </p:sp>
      <p:sp>
        <p:nvSpPr>
          <p:cNvPr id="4" name="Slide Number Placeholder 3"/>
          <p:cNvSpPr>
            <a:spLocks noGrp="1"/>
          </p:cNvSpPr>
          <p:nvPr>
            <p:ph type="sldNum" sz="quarter" idx="12"/>
          </p:nvPr>
        </p:nvSpPr>
        <p:spPr/>
        <p:txBody>
          <a:bodyPr/>
          <a:lstStyle/>
          <a:p>
            <a:fld id="{96018CC7-6A72-4A4C-8796-87D617F8C535}" type="slidenum">
              <a:rPr lang="en-US" smtClean="0"/>
              <a:t>14</a:t>
            </a:fld>
            <a:endParaRPr lang="en-US" dirty="0"/>
          </a:p>
        </p:txBody>
      </p:sp>
    </p:spTree>
    <p:extLst>
      <p:ext uri="{BB962C8B-B14F-4D97-AF65-F5344CB8AC3E}">
        <p14:creationId xmlns:p14="http://schemas.microsoft.com/office/powerpoint/2010/main" val="382041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6981497"/>
          </a:xfrm>
          <a:prstGeom prst="rect">
            <a:avLst/>
          </a:prstGeom>
        </p:spPr>
      </p:pic>
      <p:sp>
        <p:nvSpPr>
          <p:cNvPr id="2" name="Title 1"/>
          <p:cNvSpPr>
            <a:spLocks noGrp="1"/>
          </p:cNvSpPr>
          <p:nvPr>
            <p:ph type="title"/>
          </p:nvPr>
        </p:nvSpPr>
        <p:spPr>
          <a:xfrm>
            <a:off x="767256" y="286603"/>
            <a:ext cx="6821214" cy="1450757"/>
          </a:xfrm>
        </p:spPr>
        <p:txBody>
          <a:bodyPr>
            <a:normAutofit/>
          </a:bodyPr>
          <a:lstStyle/>
          <a:p>
            <a:r>
              <a:rPr lang="en-US" b="1" dirty="0"/>
              <a:t>WAIVER BY FAILURE TO </a:t>
            </a:r>
            <a:r>
              <a:rPr lang="en-US" b="1" dirty="0" smtClean="0"/>
              <a:t>DELIVER </a:t>
            </a:r>
            <a:r>
              <a:rPr lang="en-US" b="1" dirty="0"/>
              <a:t>ROR </a:t>
            </a:r>
            <a:r>
              <a:rPr lang="en-US" b="1" dirty="0" smtClean="0"/>
              <a:t>LETTERS</a:t>
            </a:r>
            <a:endParaRPr lang="en-US" dirty="0"/>
          </a:p>
        </p:txBody>
      </p:sp>
      <p:sp>
        <p:nvSpPr>
          <p:cNvPr id="3" name="Content Placeholder 2"/>
          <p:cNvSpPr>
            <a:spLocks noGrp="1"/>
          </p:cNvSpPr>
          <p:nvPr>
            <p:ph idx="1"/>
          </p:nvPr>
        </p:nvSpPr>
        <p:spPr>
          <a:xfrm>
            <a:off x="767255" y="1845733"/>
            <a:ext cx="7641021" cy="4460473"/>
          </a:xfrm>
        </p:spPr>
        <p:txBody>
          <a:bodyPr>
            <a:noAutofit/>
          </a:bodyPr>
          <a:lstStyle/>
          <a:p>
            <a:pPr lvl="0">
              <a:buFont typeface="Wingdings" panose="05000000000000000000" pitchFamily="2" charset="2"/>
              <a:buChar char="§"/>
            </a:pPr>
            <a:r>
              <a:rPr lang="en-US" sz="4000" dirty="0" smtClean="0"/>
              <a:t>Insured </a:t>
            </a:r>
            <a:r>
              <a:rPr lang="en-US" sz="4000" dirty="0"/>
              <a:t>had no record of ever receiving ROR letters and alleged bad faith denial and waiver of all coverage defenses due to failure to properly reserve rights. </a:t>
            </a:r>
          </a:p>
          <a:p>
            <a:pPr lvl="0">
              <a:buFont typeface="Wingdings" panose="05000000000000000000" pitchFamily="2" charset="2"/>
              <a:buChar char="§"/>
            </a:pPr>
            <a:r>
              <a:rPr lang="en-US" sz="4000" i="1" dirty="0"/>
              <a:t>American Safety Indemnity Co. v. Sto Corp. </a:t>
            </a:r>
            <a:r>
              <a:rPr lang="en-US" sz="4000" dirty="0"/>
              <a:t>(June 30, 2017), 802 S.E.2d 448. </a:t>
            </a:r>
          </a:p>
        </p:txBody>
      </p:sp>
      <p:sp>
        <p:nvSpPr>
          <p:cNvPr id="4" name="Slide Number Placeholder 3"/>
          <p:cNvSpPr>
            <a:spLocks noGrp="1"/>
          </p:cNvSpPr>
          <p:nvPr>
            <p:ph type="sldNum" sz="quarter" idx="12"/>
          </p:nvPr>
        </p:nvSpPr>
        <p:spPr/>
        <p:txBody>
          <a:bodyPr/>
          <a:lstStyle/>
          <a:p>
            <a:fld id="{96018CC7-6A72-4A4C-8796-87D617F8C535}" type="slidenum">
              <a:rPr lang="en-US" smtClean="0"/>
              <a:t>15</a:t>
            </a:fld>
            <a:endParaRPr lang="en-US" dirty="0"/>
          </a:p>
        </p:txBody>
      </p:sp>
    </p:spTree>
    <p:extLst>
      <p:ext uri="{BB962C8B-B14F-4D97-AF65-F5344CB8AC3E}">
        <p14:creationId xmlns:p14="http://schemas.microsoft.com/office/powerpoint/2010/main" val="383436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FAILURE TO INTERVIEW KEY WITNESSES </a:t>
            </a:r>
            <a:endParaRPr lang="en-US" dirty="0"/>
          </a:p>
        </p:txBody>
      </p:sp>
      <p:sp>
        <p:nvSpPr>
          <p:cNvPr id="3" name="Content Placeholder 2"/>
          <p:cNvSpPr>
            <a:spLocks noGrp="1"/>
          </p:cNvSpPr>
          <p:nvPr>
            <p:ph idx="1"/>
          </p:nvPr>
        </p:nvSpPr>
        <p:spPr>
          <a:xfrm>
            <a:off x="914399" y="2002360"/>
            <a:ext cx="7651531" cy="4457425"/>
          </a:xfrm>
        </p:spPr>
        <p:txBody>
          <a:bodyPr>
            <a:normAutofit/>
          </a:bodyPr>
          <a:lstStyle/>
          <a:p>
            <a:pPr lvl="0">
              <a:buFont typeface="Wingdings" panose="05000000000000000000" pitchFamily="2" charset="2"/>
              <a:buChar char="§"/>
            </a:pPr>
            <a:r>
              <a:rPr lang="en-US" sz="4000" dirty="0"/>
              <a:t>Insurer </a:t>
            </a:r>
            <a:r>
              <a:rPr lang="en-US" sz="4000" dirty="0" smtClean="0"/>
              <a:t>failed </a:t>
            </a:r>
            <a:r>
              <a:rPr lang="en-US" sz="4000" dirty="0"/>
              <a:t>to contact key witnesses in the insurer’s fire investigation</a:t>
            </a:r>
            <a:r>
              <a:rPr lang="en-US" sz="4000" dirty="0" smtClean="0"/>
              <a:t>.</a:t>
            </a:r>
            <a:endParaRPr lang="en-US" dirty="0"/>
          </a:p>
          <a:p>
            <a:pPr lvl="0">
              <a:buFont typeface="Wingdings" panose="05000000000000000000" pitchFamily="2" charset="2"/>
              <a:buChar char="§"/>
            </a:pPr>
            <a:r>
              <a:rPr lang="en-US" sz="4000" i="1" dirty="0"/>
              <a:t>Epperson v. AAA Fire &amp; Cas. Ins. Co.</a:t>
            </a:r>
            <a:r>
              <a:rPr lang="en-US" sz="4000" dirty="0"/>
              <a:t> (Arizona App., January 31, 2017), 2017 Ariz. App., unpub. LEXIS </a:t>
            </a:r>
            <a:r>
              <a:rPr lang="en-US" sz="4000" dirty="0" smtClean="0"/>
              <a:t>95</a:t>
            </a:r>
            <a:endParaRPr lang="en-US" sz="4000" dirty="0"/>
          </a:p>
        </p:txBody>
      </p:sp>
      <p:sp>
        <p:nvSpPr>
          <p:cNvPr id="4" name="Slide Number Placeholder 3"/>
          <p:cNvSpPr>
            <a:spLocks noGrp="1"/>
          </p:cNvSpPr>
          <p:nvPr>
            <p:ph type="sldNum" sz="quarter" idx="12"/>
          </p:nvPr>
        </p:nvSpPr>
        <p:spPr/>
        <p:txBody>
          <a:bodyPr/>
          <a:lstStyle/>
          <a:p>
            <a:fld id="{96018CC7-6A72-4A4C-8796-87D617F8C535}" type="slidenum">
              <a:rPr lang="en-US" smtClean="0"/>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808" y="1921186"/>
            <a:ext cx="3060192" cy="4108704"/>
          </a:xfrm>
          <a:prstGeom prst="rect">
            <a:avLst/>
          </a:prstGeom>
        </p:spPr>
      </p:pic>
    </p:spTree>
    <p:extLst>
      <p:ext uri="{BB962C8B-B14F-4D97-AF65-F5344CB8AC3E}">
        <p14:creationId xmlns:p14="http://schemas.microsoft.com/office/powerpoint/2010/main" val="133726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8692" y="3804745"/>
            <a:ext cx="3363307" cy="2522481"/>
          </a:xfrm>
          <a:prstGeom prst="rect">
            <a:avLst/>
          </a:prstGeom>
        </p:spPr>
      </p:pic>
      <p:sp>
        <p:nvSpPr>
          <p:cNvPr id="2" name="Title 1"/>
          <p:cNvSpPr>
            <a:spLocks noGrp="1"/>
          </p:cNvSpPr>
          <p:nvPr>
            <p:ph type="title"/>
          </p:nvPr>
        </p:nvSpPr>
        <p:spPr/>
        <p:txBody>
          <a:bodyPr>
            <a:normAutofit/>
          </a:bodyPr>
          <a:lstStyle/>
          <a:p>
            <a:r>
              <a:rPr lang="en-US" b="1" dirty="0"/>
              <a:t>FAILURE TO TIMELY TENDER </a:t>
            </a:r>
            <a:r>
              <a:rPr lang="en-US" b="1" dirty="0" smtClean="0"/>
              <a:t>POLICY</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smtClean="0"/>
              <a:t>Carrier failed </a:t>
            </a:r>
            <a:r>
              <a:rPr lang="en-US" sz="4000" dirty="0"/>
              <a:t>to settle case within policy limits despite knowledge that </a:t>
            </a:r>
            <a:r>
              <a:rPr lang="en-US" sz="4000" dirty="0" smtClean="0"/>
              <a:t>claim value far </a:t>
            </a:r>
            <a:r>
              <a:rPr lang="en-US" sz="4000" dirty="0"/>
              <a:t>exceeded policy limits. </a:t>
            </a:r>
          </a:p>
          <a:p>
            <a:pPr lvl="0">
              <a:buFont typeface="Wingdings" panose="05000000000000000000" pitchFamily="2" charset="2"/>
              <a:buChar char="§"/>
            </a:pPr>
            <a:r>
              <a:rPr lang="en-US" sz="4000" dirty="0"/>
              <a:t>Ellington v. Cure Auto Ins. (July 20, 2017), 2017 N.J. Super. Unpub. LEXIS 1831. </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17</a:t>
            </a:fld>
            <a:endParaRPr lang="en-US" dirty="0"/>
          </a:p>
        </p:txBody>
      </p:sp>
    </p:spTree>
    <p:extLst>
      <p:ext uri="{BB962C8B-B14F-4D97-AF65-F5344CB8AC3E}">
        <p14:creationId xmlns:p14="http://schemas.microsoft.com/office/powerpoint/2010/main" val="148277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592" y="1787959"/>
            <a:ext cx="2719755" cy="4081135"/>
          </a:xfrm>
          <a:prstGeom prst="rect">
            <a:avLst/>
          </a:prstGeom>
        </p:spPr>
      </p:pic>
      <p:sp>
        <p:nvSpPr>
          <p:cNvPr id="2" name="Title 1"/>
          <p:cNvSpPr>
            <a:spLocks noGrp="1"/>
          </p:cNvSpPr>
          <p:nvPr>
            <p:ph type="title"/>
          </p:nvPr>
        </p:nvSpPr>
        <p:spPr/>
        <p:txBody>
          <a:bodyPr/>
          <a:lstStyle/>
          <a:p>
            <a:r>
              <a:rPr lang="en-US" b="1" dirty="0"/>
              <a:t>FAILURE TO OFFER INSURED AN INTERPRETER </a:t>
            </a:r>
            <a:endParaRPr lang="en-US" dirty="0"/>
          </a:p>
        </p:txBody>
      </p:sp>
      <p:sp>
        <p:nvSpPr>
          <p:cNvPr id="3" name="Content Placeholder 2"/>
          <p:cNvSpPr>
            <a:spLocks noGrp="1"/>
          </p:cNvSpPr>
          <p:nvPr>
            <p:ph idx="1"/>
          </p:nvPr>
        </p:nvSpPr>
        <p:spPr>
          <a:xfrm>
            <a:off x="1097280" y="1845734"/>
            <a:ext cx="8393561" cy="4023360"/>
          </a:xfrm>
        </p:spPr>
        <p:txBody>
          <a:bodyPr/>
          <a:lstStyle/>
          <a:p>
            <a:pPr lvl="0">
              <a:buFont typeface="Wingdings" panose="05000000000000000000" pitchFamily="2" charset="2"/>
              <a:buChar char="§"/>
            </a:pPr>
            <a:r>
              <a:rPr lang="en-US" sz="4000" dirty="0"/>
              <a:t>Insurer </a:t>
            </a:r>
            <a:r>
              <a:rPr lang="en-US" sz="4000" dirty="0" smtClean="0"/>
              <a:t>failed </a:t>
            </a:r>
            <a:r>
              <a:rPr lang="en-US" sz="4000" dirty="0"/>
              <a:t>to offer insureds an interpreter</a:t>
            </a:r>
            <a:r>
              <a:rPr lang="en-US" sz="4000" dirty="0" smtClean="0"/>
              <a:t>.</a:t>
            </a:r>
          </a:p>
          <a:p>
            <a:pPr marL="0" lvl="0" indent="0">
              <a:buNone/>
            </a:pPr>
            <a:endParaRPr lang="en-US" dirty="0" smtClean="0"/>
          </a:p>
          <a:p>
            <a:pPr lvl="0">
              <a:buFont typeface="Wingdings" panose="05000000000000000000" pitchFamily="2" charset="2"/>
              <a:buChar char="§"/>
            </a:pPr>
            <a:r>
              <a:rPr lang="en-US" sz="4000" i="1" dirty="0" smtClean="0"/>
              <a:t>Preka </a:t>
            </a:r>
            <a:r>
              <a:rPr lang="en-US" sz="4000" i="1" dirty="0"/>
              <a:t>v. Vt. Mut. Ins. Co.</a:t>
            </a:r>
            <a:r>
              <a:rPr lang="en-US" sz="4000" dirty="0"/>
              <a:t> (December 11, 2017), 2017 Conn. Super. LEXIS 5086</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18</a:t>
            </a:fld>
            <a:endParaRPr lang="en-US" dirty="0"/>
          </a:p>
        </p:txBody>
      </p:sp>
    </p:spTree>
    <p:extLst>
      <p:ext uri="{BB962C8B-B14F-4D97-AF65-F5344CB8AC3E}">
        <p14:creationId xmlns:p14="http://schemas.microsoft.com/office/powerpoint/2010/main" val="261588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IT’S IN THE </a:t>
            </a:r>
            <a:r>
              <a:rPr lang="en-US" b="1" dirty="0" smtClean="0"/>
              <a:t>CARDS</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
            </a:pPr>
            <a:r>
              <a:rPr lang="en-US" sz="3600" dirty="0"/>
              <a:t>C</a:t>
            </a:r>
            <a:r>
              <a:rPr lang="en-US" sz="3600" dirty="0" smtClean="0"/>
              <a:t>arrier </a:t>
            </a:r>
            <a:r>
              <a:rPr lang="en-US" sz="3600" dirty="0"/>
              <a:t>admitted to mistakenly </a:t>
            </a:r>
            <a:r>
              <a:rPr lang="en-US" sz="3600" dirty="0" smtClean="0"/>
              <a:t>limitin</a:t>
            </a:r>
            <a:r>
              <a:rPr lang="en-US" sz="3600" dirty="0"/>
              <a:t>g</a:t>
            </a:r>
            <a:r>
              <a:rPr lang="en-US" sz="3600" dirty="0" smtClean="0"/>
              <a:t> </a:t>
            </a:r>
            <a:r>
              <a:rPr lang="en-US" sz="3600" dirty="0"/>
              <a:t>claim for stolen baseball cards to $1,000 cap </a:t>
            </a:r>
            <a:r>
              <a:rPr lang="en-US" sz="3600" dirty="0" smtClean="0"/>
              <a:t>for </a:t>
            </a:r>
            <a:r>
              <a:rPr lang="en-US" sz="3600" dirty="0"/>
              <a:t>“coins, stamps, and collecting supplies” and took more than two years to correct </a:t>
            </a:r>
            <a:r>
              <a:rPr lang="en-US" sz="3600" dirty="0" smtClean="0"/>
              <a:t>mistake</a:t>
            </a:r>
            <a:r>
              <a:rPr lang="en-US" sz="3600" dirty="0"/>
              <a:t>.</a:t>
            </a:r>
          </a:p>
          <a:p>
            <a:pPr lvl="0">
              <a:buFont typeface="Wingdings" panose="05000000000000000000" pitchFamily="2" charset="2"/>
              <a:buChar char="§"/>
            </a:pPr>
            <a:r>
              <a:rPr lang="en-US" sz="3600" i="1" dirty="0"/>
              <a:t>Duepner v. GEICO</a:t>
            </a:r>
            <a:r>
              <a:rPr lang="en-US" sz="3600" dirty="0"/>
              <a:t> (June 8, 2017), 2017 Ariz. App. Unpub. LEXIS 721.</a:t>
            </a:r>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19</a:t>
            </a:fld>
            <a:endParaRPr lang="en-US" dirty="0"/>
          </a:p>
        </p:txBody>
      </p:sp>
    </p:spTree>
    <p:extLst>
      <p:ext uri="{BB962C8B-B14F-4D97-AF65-F5344CB8AC3E}">
        <p14:creationId xmlns:p14="http://schemas.microsoft.com/office/powerpoint/2010/main" val="21816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NEGATIVE REFERENCES TO </a:t>
            </a:r>
            <a:r>
              <a:rPr lang="en-US" b="1" dirty="0" smtClean="0"/>
              <a:t>ETHNICITY</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
            </a:pPr>
            <a:r>
              <a:rPr lang="en-US" sz="4000" dirty="0"/>
              <a:t>C</a:t>
            </a:r>
            <a:r>
              <a:rPr lang="en-US" sz="4000" dirty="0" smtClean="0"/>
              <a:t>laim </a:t>
            </a:r>
            <a:r>
              <a:rPr lang="en-US" sz="4000" dirty="0"/>
              <a:t>handler made negative references to the insured’s Iranian-American heritage and promptly sent his claim to a fraud investigation</a:t>
            </a:r>
            <a:r>
              <a:rPr lang="en-US" sz="4000" dirty="0" smtClean="0"/>
              <a:t>.</a:t>
            </a:r>
          </a:p>
          <a:p>
            <a:pPr marL="0" lvl="0" indent="0">
              <a:buNone/>
            </a:pPr>
            <a:endParaRPr lang="en-US" sz="4000" dirty="0"/>
          </a:p>
          <a:p>
            <a:pPr lvl="0">
              <a:buFont typeface="Wingdings" panose="05000000000000000000" pitchFamily="2" charset="2"/>
              <a:buChar char="§"/>
            </a:pPr>
            <a:r>
              <a:rPr lang="en-US" sz="4000" i="1" dirty="0"/>
              <a:t>Ahmadpoor v. Truck Ins. Exchange</a:t>
            </a:r>
            <a:r>
              <a:rPr lang="en-US" sz="4000" dirty="0"/>
              <a:t> (Cal. App., April 4, 2017), 2017 WL 1230462</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2</a:t>
            </a:fld>
            <a:endParaRPr lang="en-US" dirty="0"/>
          </a:p>
        </p:txBody>
      </p:sp>
    </p:spTree>
    <p:extLst>
      <p:ext uri="{BB962C8B-B14F-4D97-AF65-F5344CB8AC3E}">
        <p14:creationId xmlns:p14="http://schemas.microsoft.com/office/powerpoint/2010/main" val="10885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AUDIO-RECORDING OF </a:t>
            </a:r>
            <a:r>
              <a:rPr lang="en-US" b="1" dirty="0" smtClean="0"/>
              <a:t>EUO</a:t>
            </a:r>
            <a:endParaRPr lang="en-US" dirty="0"/>
          </a:p>
        </p:txBody>
      </p:sp>
      <p:sp>
        <p:nvSpPr>
          <p:cNvPr id="3" name="Content Placeholder 2"/>
          <p:cNvSpPr>
            <a:spLocks noGrp="1"/>
          </p:cNvSpPr>
          <p:nvPr>
            <p:ph idx="1"/>
          </p:nvPr>
        </p:nvSpPr>
        <p:spPr>
          <a:xfrm>
            <a:off x="2919491" y="1880417"/>
            <a:ext cx="8389639" cy="4189509"/>
          </a:xfrm>
        </p:spPr>
        <p:txBody>
          <a:bodyPr>
            <a:noAutofit/>
          </a:bodyPr>
          <a:lstStyle/>
          <a:p>
            <a:pPr lvl="0">
              <a:buFont typeface="Wingdings" panose="05000000000000000000" pitchFamily="2" charset="2"/>
              <a:buChar char="§"/>
            </a:pPr>
            <a:r>
              <a:rPr lang="en-US" sz="3600" dirty="0" smtClean="0"/>
              <a:t>Insurer </a:t>
            </a:r>
            <a:r>
              <a:rPr lang="en-US" sz="3600" dirty="0"/>
              <a:t>allegedly acted in bad faith by making of an audiotape of EUO because it was not specifically required by the policy</a:t>
            </a:r>
            <a:r>
              <a:rPr lang="en-US" sz="3600" dirty="0" smtClean="0"/>
              <a:t>.</a:t>
            </a:r>
            <a:endParaRPr lang="en-US" sz="3600" dirty="0"/>
          </a:p>
          <a:p>
            <a:pPr lvl="0">
              <a:buFont typeface="Wingdings" panose="05000000000000000000" pitchFamily="2" charset="2"/>
              <a:buChar char="§"/>
            </a:pPr>
            <a:r>
              <a:rPr lang="en-US" sz="3600" dirty="0" smtClean="0"/>
              <a:t>Insured </a:t>
            </a:r>
            <a:r>
              <a:rPr lang="en-US" sz="3600" dirty="0"/>
              <a:t>conceded that a stenographer would have been </a:t>
            </a:r>
            <a:r>
              <a:rPr lang="en-US" sz="3600" dirty="0" smtClean="0"/>
              <a:t>okay.</a:t>
            </a:r>
            <a:endParaRPr lang="en-US" sz="3600" dirty="0"/>
          </a:p>
          <a:p>
            <a:pPr lvl="0">
              <a:buFont typeface="Wingdings" panose="05000000000000000000" pitchFamily="2" charset="2"/>
              <a:buChar char="§"/>
            </a:pPr>
            <a:r>
              <a:rPr lang="en-US" sz="3600" i="1" dirty="0" smtClean="0"/>
              <a:t>N.C</a:t>
            </a:r>
            <a:r>
              <a:rPr lang="en-US" sz="3600" i="1" dirty="0"/>
              <a:t>. Farm Bureau Mut. Ins. Co. v. Lilley</a:t>
            </a:r>
            <a:r>
              <a:rPr lang="en-US" sz="3600" dirty="0"/>
              <a:t> (April 4, 2017), 2018 N.C. App. LEXIS </a:t>
            </a:r>
            <a:r>
              <a:rPr lang="en-US" sz="3600" dirty="0" smtClean="0"/>
              <a:t>60</a:t>
            </a:r>
            <a:endParaRPr lang="en-US" sz="3600" dirty="0"/>
          </a:p>
        </p:txBody>
      </p:sp>
      <p:sp>
        <p:nvSpPr>
          <p:cNvPr id="4" name="Slide Number Placeholder 3"/>
          <p:cNvSpPr>
            <a:spLocks noGrp="1"/>
          </p:cNvSpPr>
          <p:nvPr>
            <p:ph type="sldNum" sz="quarter" idx="12"/>
          </p:nvPr>
        </p:nvSpPr>
        <p:spPr/>
        <p:txBody>
          <a:bodyPr/>
          <a:lstStyle/>
          <a:p>
            <a:fld id="{96018CC7-6A72-4A4C-8796-87D617F8C535}" type="slidenum">
              <a:rPr lang="en-US" smtClean="0"/>
              <a:t>20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737" y="1845733"/>
            <a:ext cx="2719755" cy="4081135"/>
          </a:xfrm>
          <a:prstGeom prst="rect">
            <a:avLst/>
          </a:prstGeom>
        </p:spPr>
      </p:pic>
    </p:spTree>
    <p:extLst>
      <p:ext uri="{BB962C8B-B14F-4D97-AF65-F5344CB8AC3E}">
        <p14:creationId xmlns:p14="http://schemas.microsoft.com/office/powerpoint/2010/main" val="3026985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REFUSAL TO PAY UM LIMITS PRIOR TO JUDGMENT AGAINST </a:t>
            </a:r>
            <a:r>
              <a:rPr lang="en-US" b="1" dirty="0" smtClean="0"/>
              <a:t>TORTFEASOR</a:t>
            </a:r>
            <a:endParaRPr lang="en-US" dirty="0"/>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
            </a:pPr>
            <a:r>
              <a:rPr lang="en-US" sz="4000" dirty="0"/>
              <a:t>F</a:t>
            </a:r>
            <a:r>
              <a:rPr lang="en-US" sz="4000" dirty="0" smtClean="0"/>
              <a:t>ailing </a:t>
            </a:r>
            <a:r>
              <a:rPr lang="en-US" sz="4000" dirty="0"/>
              <a:t>to pay UM limits prior to the insured obtaining judgment against </a:t>
            </a:r>
            <a:r>
              <a:rPr lang="en-US" sz="4000" dirty="0" smtClean="0"/>
              <a:t>tortfeasor</a:t>
            </a:r>
            <a:r>
              <a:rPr lang="en-US" sz="4000" dirty="0"/>
              <a:t>.  </a:t>
            </a:r>
          </a:p>
          <a:p>
            <a:pPr lvl="0">
              <a:buFont typeface="Wingdings" panose="05000000000000000000" pitchFamily="2" charset="2"/>
              <a:buChar char="§"/>
            </a:pPr>
            <a:r>
              <a:rPr lang="en-US" sz="4000" i="1" dirty="0"/>
              <a:t>Manu v. GEICO </a:t>
            </a:r>
            <a:r>
              <a:rPr lang="en-US" sz="4000" dirty="0"/>
              <a:t>(August 27, 2017), 293 Va. 371; 798 S.E.2d 598</a:t>
            </a:r>
            <a:r>
              <a:rPr lang="en-US" sz="4000" dirty="0" smtClean="0"/>
              <a:t>.</a:t>
            </a:r>
            <a:endParaRPr lang="en-US" sz="4000" dirty="0"/>
          </a:p>
        </p:txBody>
      </p:sp>
      <p:sp>
        <p:nvSpPr>
          <p:cNvPr id="4" name="Slide Number Placeholder 3"/>
          <p:cNvSpPr>
            <a:spLocks noGrp="1"/>
          </p:cNvSpPr>
          <p:nvPr>
            <p:ph type="sldNum" sz="quarter" idx="12"/>
          </p:nvPr>
        </p:nvSpPr>
        <p:spPr/>
        <p:txBody>
          <a:bodyPr/>
          <a:lstStyle/>
          <a:p>
            <a:fld id="{96018CC7-6A72-4A4C-8796-87D617F8C535}" type="slidenum">
              <a:rPr lang="en-US" smtClean="0"/>
              <a:t>21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8693" y="3773214"/>
            <a:ext cx="3363307" cy="2522481"/>
          </a:xfrm>
          <a:prstGeom prst="rect">
            <a:avLst/>
          </a:prstGeom>
        </p:spPr>
      </p:pic>
    </p:spTree>
    <p:extLst>
      <p:ext uri="{BB962C8B-B14F-4D97-AF65-F5344CB8AC3E}">
        <p14:creationId xmlns:p14="http://schemas.microsoft.com/office/powerpoint/2010/main" val="341449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PUTTING INSURER’S INTEREST FIRST</a:t>
            </a:r>
            <a:endParaRPr lang="en-US" dirty="0"/>
          </a:p>
        </p:txBody>
      </p:sp>
      <p:sp>
        <p:nvSpPr>
          <p:cNvPr id="3" name="Content Placeholder 2"/>
          <p:cNvSpPr>
            <a:spLocks noGrp="1"/>
          </p:cNvSpPr>
          <p:nvPr>
            <p:ph idx="1"/>
          </p:nvPr>
        </p:nvSpPr>
        <p:spPr>
          <a:xfrm>
            <a:off x="966951" y="1845733"/>
            <a:ext cx="6926317" cy="4113633"/>
          </a:xfrm>
        </p:spPr>
        <p:txBody>
          <a:bodyPr>
            <a:noAutofit/>
          </a:bodyPr>
          <a:lstStyle/>
          <a:p>
            <a:pPr lvl="0">
              <a:buFont typeface="Wingdings" panose="05000000000000000000" pitchFamily="2" charset="2"/>
              <a:buChar char="§"/>
            </a:pPr>
            <a:r>
              <a:rPr lang="en-US" sz="3200" dirty="0"/>
              <a:t>Insurer </a:t>
            </a:r>
            <a:r>
              <a:rPr lang="en-US" sz="3200" dirty="0" smtClean="0"/>
              <a:t>placed </a:t>
            </a:r>
            <a:r>
              <a:rPr lang="en-US" sz="3200" dirty="0"/>
              <a:t>its interest ahead of those of the insured </a:t>
            </a:r>
            <a:r>
              <a:rPr lang="en-US" sz="3200" dirty="0" smtClean="0"/>
              <a:t>forcing </a:t>
            </a:r>
            <a:r>
              <a:rPr lang="en-US" sz="3200" dirty="0"/>
              <a:t>insureds to commence litigation</a:t>
            </a:r>
            <a:r>
              <a:rPr lang="en-US" sz="3200" dirty="0" smtClean="0"/>
              <a:t>.</a:t>
            </a:r>
            <a:endParaRPr lang="en-US" sz="3200" dirty="0"/>
          </a:p>
          <a:p>
            <a:pPr>
              <a:buFont typeface="Wingdings" panose="05000000000000000000" pitchFamily="2" charset="2"/>
              <a:buChar char="§"/>
            </a:pPr>
            <a:r>
              <a:rPr lang="en-US" sz="3200" dirty="0"/>
              <a:t> </a:t>
            </a:r>
            <a:r>
              <a:rPr lang="en-US" sz="3200" i="1" dirty="0" smtClean="0"/>
              <a:t>Gerald </a:t>
            </a:r>
            <a:r>
              <a:rPr lang="en-US" sz="3200" i="1" dirty="0"/>
              <a:t>Metals, LLC v. Certain Underwriters at International Underwriting Association of London </a:t>
            </a:r>
            <a:r>
              <a:rPr lang="en-US" sz="3200" dirty="0"/>
              <a:t>(December 28, 2017), 2017 Conn. Super. LEXIS </a:t>
            </a:r>
            <a:r>
              <a:rPr lang="en-US" sz="3200" dirty="0" smtClean="0"/>
              <a:t>5194</a:t>
            </a:r>
            <a:endParaRPr lang="en-US" sz="3200" dirty="0"/>
          </a:p>
        </p:txBody>
      </p:sp>
      <p:sp>
        <p:nvSpPr>
          <p:cNvPr id="4" name="Slide Number Placeholder 3"/>
          <p:cNvSpPr>
            <a:spLocks noGrp="1"/>
          </p:cNvSpPr>
          <p:nvPr>
            <p:ph type="sldNum" sz="quarter" idx="12"/>
          </p:nvPr>
        </p:nvSpPr>
        <p:spPr/>
        <p:txBody>
          <a:bodyPr/>
          <a:lstStyle/>
          <a:p>
            <a:fld id="{96018CC7-6A72-4A4C-8796-87D617F8C535}" type="slidenum">
              <a:rPr lang="en-US" smtClean="0"/>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4374" y="2348354"/>
            <a:ext cx="4137626" cy="2784053"/>
          </a:xfrm>
          <a:prstGeom prst="rect">
            <a:avLst/>
          </a:prstGeom>
        </p:spPr>
      </p:pic>
    </p:spTree>
    <p:extLst>
      <p:ext uri="{BB962C8B-B14F-4D97-AF65-F5344CB8AC3E}">
        <p14:creationId xmlns:p14="http://schemas.microsoft.com/office/powerpoint/2010/main" val="4090788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FAILURE TO DEFEND UNDER ADDITIONAL INSURED </a:t>
            </a:r>
            <a:r>
              <a:rPr lang="en-US" b="1" dirty="0" smtClean="0"/>
              <a:t>ENDORSEMENT</a:t>
            </a:r>
            <a:endParaRPr lang="en-US" dirty="0"/>
          </a:p>
        </p:txBody>
      </p:sp>
      <p:sp>
        <p:nvSpPr>
          <p:cNvPr id="3" name="Content Placeholder 2"/>
          <p:cNvSpPr>
            <a:spLocks noGrp="1"/>
          </p:cNvSpPr>
          <p:nvPr>
            <p:ph idx="1"/>
          </p:nvPr>
        </p:nvSpPr>
        <p:spPr>
          <a:xfrm>
            <a:off x="5623035" y="1996966"/>
            <a:ext cx="5532646" cy="4645381"/>
          </a:xfrm>
        </p:spPr>
        <p:txBody>
          <a:bodyPr>
            <a:normAutofit fontScale="92500"/>
          </a:bodyPr>
          <a:lstStyle/>
          <a:p>
            <a:pPr lvl="0">
              <a:buFont typeface="Wingdings" panose="05000000000000000000" pitchFamily="2" charset="2"/>
              <a:buChar char="§"/>
            </a:pPr>
            <a:r>
              <a:rPr lang="en-US" sz="3600" dirty="0"/>
              <a:t>General Contractor alleged bad faith against subcontractor’s CGL carrier </a:t>
            </a:r>
            <a:r>
              <a:rPr lang="en-US" sz="3600" dirty="0" smtClean="0"/>
              <a:t>when </a:t>
            </a:r>
            <a:r>
              <a:rPr lang="en-US" sz="3600" dirty="0"/>
              <a:t>carrier denied duty to defend GC under </a:t>
            </a:r>
            <a:r>
              <a:rPr lang="en-US" sz="3600" dirty="0" smtClean="0"/>
              <a:t>AI endorsement.</a:t>
            </a:r>
            <a:endParaRPr lang="en-US" sz="3600" dirty="0"/>
          </a:p>
          <a:p>
            <a:pPr lvl="0">
              <a:buFont typeface="Wingdings" panose="05000000000000000000" pitchFamily="2" charset="2"/>
              <a:buChar char="§"/>
            </a:pPr>
            <a:r>
              <a:rPr lang="en-US" sz="3600" i="1" dirty="0"/>
              <a:t>Pulte Home Corp. v. American Safety Indemnity Co</a:t>
            </a:r>
            <a:r>
              <a:rPr lang="en-US" sz="3600" dirty="0"/>
              <a:t>. (Aug. 30, 2017), 14 Cal. App. 5</a:t>
            </a:r>
            <a:r>
              <a:rPr lang="en-US" sz="3600" baseline="30000" dirty="0"/>
              <a:t>th</a:t>
            </a:r>
            <a:r>
              <a:rPr lang="en-US" sz="3600" dirty="0"/>
              <a:t> </a:t>
            </a:r>
            <a:r>
              <a:rPr lang="en-US" sz="3600" dirty="0" smtClean="0"/>
              <a:t>1086.</a:t>
            </a:r>
            <a:endParaRPr lang="en-US" sz="3600" dirty="0"/>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23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27092"/>
            <a:ext cx="5488421" cy="3655715"/>
          </a:xfrm>
          <a:prstGeom prst="rect">
            <a:avLst/>
          </a:prstGeom>
        </p:spPr>
      </p:pic>
    </p:spTree>
    <p:extLst>
      <p:ext uri="{BB962C8B-B14F-4D97-AF65-F5344CB8AC3E}">
        <p14:creationId xmlns:p14="http://schemas.microsoft.com/office/powerpoint/2010/main" val="300639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DISCRIMINATION BASED UPON “FAMILIAL STATUS</a:t>
            </a:r>
            <a:r>
              <a:rPr lang="en-US" b="1" dirty="0" smtClean="0"/>
              <a:t>”</a:t>
            </a:r>
            <a:endParaRPr lang="en-US" dirty="0"/>
          </a:p>
        </p:txBody>
      </p:sp>
      <p:sp>
        <p:nvSpPr>
          <p:cNvPr id="3" name="Content Placeholder 2"/>
          <p:cNvSpPr>
            <a:spLocks noGrp="1"/>
          </p:cNvSpPr>
          <p:nvPr>
            <p:ph idx="1"/>
          </p:nvPr>
        </p:nvSpPr>
        <p:spPr>
          <a:xfrm>
            <a:off x="903890" y="1845734"/>
            <a:ext cx="10251790" cy="4376390"/>
          </a:xfrm>
        </p:spPr>
        <p:txBody>
          <a:bodyPr>
            <a:normAutofit/>
          </a:bodyPr>
          <a:lstStyle/>
          <a:p>
            <a:pPr lvl="0">
              <a:buFont typeface="Wingdings" panose="05000000000000000000" pitchFamily="2" charset="2"/>
              <a:buChar char="§"/>
            </a:pPr>
            <a:r>
              <a:rPr lang="en-US" sz="4000" dirty="0"/>
              <a:t>Insurer </a:t>
            </a:r>
            <a:r>
              <a:rPr lang="en-US" sz="4000" dirty="0" smtClean="0"/>
              <a:t>violated </a:t>
            </a:r>
            <a:r>
              <a:rPr lang="en-US" sz="4000" dirty="0"/>
              <a:t>the West Virginia Human Rights Act, by engaging in discriminatory practices, by failing to competently investigate and make a reasonable settlement offer, claiming the discrimination was based on “familial status</a:t>
            </a:r>
            <a:r>
              <a:rPr lang="en-US" sz="4000" dirty="0" smtClean="0"/>
              <a:t>”.</a:t>
            </a:r>
            <a:r>
              <a:rPr lang="en-US" sz="4000" dirty="0"/>
              <a:t> </a:t>
            </a:r>
          </a:p>
          <a:p>
            <a:pPr lvl="0">
              <a:buFont typeface="Wingdings" panose="05000000000000000000" pitchFamily="2" charset="2"/>
              <a:buChar char="§"/>
            </a:pPr>
            <a:r>
              <a:rPr lang="en-US" sz="4000" i="1" dirty="0"/>
              <a:t>Ottavino v. Durst</a:t>
            </a:r>
            <a:r>
              <a:rPr lang="en-US" sz="4000" dirty="0"/>
              <a:t> (September 5, 2017), 2017 W. Va. LEXIS 652</a:t>
            </a:r>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24</a:t>
            </a:fld>
            <a:endParaRPr lang="en-US" dirty="0"/>
          </a:p>
        </p:txBody>
      </p:sp>
    </p:spTree>
    <p:extLst>
      <p:ext uri="{BB962C8B-B14F-4D97-AF65-F5344CB8AC3E}">
        <p14:creationId xmlns:p14="http://schemas.microsoft.com/office/powerpoint/2010/main" val="1531261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FAILURE TO SETTLE CLAIM OF A DECEDENT’S ESTATE AGAINST </a:t>
            </a:r>
            <a:r>
              <a:rPr lang="en-US" b="1" dirty="0" smtClean="0"/>
              <a:t>INSURED</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smtClean="0"/>
              <a:t>Tortfeasor</a:t>
            </a:r>
            <a:r>
              <a:rPr lang="en-US" sz="4000" dirty="0" smtClean="0"/>
              <a:t> sued </a:t>
            </a:r>
            <a:r>
              <a:rPr lang="en-US" sz="4000" dirty="0"/>
              <a:t>his carrier for failing to </a:t>
            </a:r>
            <a:r>
              <a:rPr lang="en-US" sz="4000" dirty="0" smtClean="0"/>
              <a:t>settle death </a:t>
            </a:r>
            <a:r>
              <a:rPr lang="en-US" sz="4000" dirty="0"/>
              <a:t>claim </a:t>
            </a:r>
            <a:r>
              <a:rPr lang="en-US" sz="4000" dirty="0" smtClean="0"/>
              <a:t>after </a:t>
            </a:r>
            <a:r>
              <a:rPr lang="en-US" sz="4000" dirty="0"/>
              <a:t>insured was hit with an $</a:t>
            </a:r>
            <a:r>
              <a:rPr lang="en-US" sz="4000" dirty="0" smtClean="0"/>
              <a:t>8.47M </a:t>
            </a:r>
            <a:r>
              <a:rPr lang="en-US" sz="4000" dirty="0"/>
              <a:t>verdict.</a:t>
            </a:r>
          </a:p>
          <a:p>
            <a:pPr lvl="0">
              <a:buFont typeface="Wingdings" panose="05000000000000000000" pitchFamily="2" charset="2"/>
              <a:buChar char="§"/>
            </a:pPr>
            <a:r>
              <a:rPr lang="en-US" sz="4000" dirty="0" smtClean="0"/>
              <a:t>But</a:t>
            </a:r>
            <a:r>
              <a:rPr lang="en-US" sz="4000" dirty="0" smtClean="0"/>
              <a:t>, carrier made </a:t>
            </a:r>
            <a:r>
              <a:rPr lang="en-US" sz="4000" dirty="0"/>
              <a:t>offer to settle </a:t>
            </a:r>
            <a:r>
              <a:rPr lang="en-US" sz="4000" dirty="0" smtClean="0"/>
              <a:t>for </a:t>
            </a:r>
            <a:r>
              <a:rPr lang="en-US" sz="4000" dirty="0"/>
              <a:t>policy limits nine days after the </a:t>
            </a:r>
            <a:r>
              <a:rPr lang="en-US" sz="4000" dirty="0" smtClean="0"/>
              <a:t>accident. </a:t>
            </a:r>
          </a:p>
          <a:p>
            <a:pPr lvl="0">
              <a:buFont typeface="Wingdings" panose="05000000000000000000" pitchFamily="2" charset="2"/>
              <a:buChar char="§"/>
            </a:pPr>
            <a:r>
              <a:rPr lang="en-US" sz="4000" i="1" dirty="0" smtClean="0"/>
              <a:t>GEICO </a:t>
            </a:r>
            <a:r>
              <a:rPr lang="en-US" sz="4000" i="1" dirty="0"/>
              <a:t>v. Harvey</a:t>
            </a:r>
            <a:r>
              <a:rPr lang="en-US" sz="4000" dirty="0"/>
              <a:t> (Jan. 4, 2017), 208 So.3d 810. </a:t>
            </a:r>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25</a:t>
            </a:fld>
            <a:endParaRPr lang="en-US" dirty="0"/>
          </a:p>
        </p:txBody>
      </p:sp>
    </p:spTree>
    <p:extLst>
      <p:ext uri="{BB962C8B-B14F-4D97-AF65-F5344CB8AC3E}">
        <p14:creationId xmlns:p14="http://schemas.microsoft.com/office/powerpoint/2010/main" val="136081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4" y="-601910"/>
            <a:ext cx="12297104" cy="7459910"/>
          </a:xfrm>
          <a:prstGeom prst="rect">
            <a:avLst/>
          </a:prstGeom>
        </p:spPr>
      </p:pic>
      <p:sp>
        <p:nvSpPr>
          <p:cNvPr id="2" name="Title 1"/>
          <p:cNvSpPr>
            <a:spLocks noGrp="1"/>
          </p:cNvSpPr>
          <p:nvPr>
            <p:ph type="title"/>
          </p:nvPr>
        </p:nvSpPr>
        <p:spPr>
          <a:xfrm>
            <a:off x="1097280" y="286603"/>
            <a:ext cx="10411548" cy="1450757"/>
          </a:xfrm>
        </p:spPr>
        <p:txBody>
          <a:bodyPr/>
          <a:lstStyle/>
          <a:p>
            <a:r>
              <a:rPr lang="en-US" b="1" dirty="0"/>
              <a:t>DENIAL LETTER – </a:t>
            </a:r>
            <a:r>
              <a:rPr lang="en-US" b="1" dirty="0" smtClean="0"/>
              <a:t/>
            </a:r>
            <a:br>
              <a:rPr lang="en-US" b="1" dirty="0" smtClean="0"/>
            </a:br>
            <a:r>
              <a:rPr lang="en-US" b="1" dirty="0" smtClean="0"/>
              <a:t>ALLEGEDLY </a:t>
            </a:r>
            <a:r>
              <a:rPr lang="en-US" b="1" dirty="0"/>
              <a:t>DEFAMATORY</a:t>
            </a:r>
            <a:endParaRPr lang="en-US" dirty="0"/>
          </a:p>
        </p:txBody>
      </p:sp>
      <p:sp>
        <p:nvSpPr>
          <p:cNvPr id="3" name="Content Placeholder 2"/>
          <p:cNvSpPr>
            <a:spLocks noGrp="1"/>
          </p:cNvSpPr>
          <p:nvPr>
            <p:ph idx="1"/>
          </p:nvPr>
        </p:nvSpPr>
        <p:spPr>
          <a:xfrm>
            <a:off x="140840" y="1753125"/>
            <a:ext cx="8666829" cy="4706659"/>
          </a:xfrm>
        </p:spPr>
        <p:txBody>
          <a:bodyPr>
            <a:normAutofit/>
          </a:bodyPr>
          <a:lstStyle/>
          <a:p>
            <a:pPr lvl="0">
              <a:buFont typeface="Wingdings" panose="05000000000000000000" pitchFamily="2" charset="2"/>
              <a:buChar char="§"/>
            </a:pPr>
            <a:r>
              <a:rPr lang="en-US" sz="4000" dirty="0"/>
              <a:t>Insured claimed that denial letters that said he made false misrepresentations, as to his claim, were false and defamatory</a:t>
            </a:r>
            <a:r>
              <a:rPr lang="en-US" sz="4000" dirty="0" smtClean="0"/>
              <a:t>.</a:t>
            </a:r>
            <a:endParaRPr lang="en-US" sz="4000" dirty="0"/>
          </a:p>
          <a:p>
            <a:pPr lvl="0">
              <a:buFont typeface="Wingdings" panose="05000000000000000000" pitchFamily="2" charset="2"/>
              <a:buChar char="§"/>
            </a:pPr>
            <a:r>
              <a:rPr lang="en-US" sz="4000" i="1" dirty="0"/>
              <a:t>Withers v. Ky. Farm Bureau Mut. Ins. Co.</a:t>
            </a:r>
            <a:r>
              <a:rPr lang="en-US" sz="4000" dirty="0"/>
              <a:t> (October 6, 2017), 2017 Ky. App., unpub. LEXIS 723.</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26</a:t>
            </a:fld>
            <a:endParaRPr lang="en-US" dirty="0"/>
          </a:p>
        </p:txBody>
      </p:sp>
    </p:spTree>
    <p:extLst>
      <p:ext uri="{BB962C8B-B14F-4D97-AF65-F5344CB8AC3E}">
        <p14:creationId xmlns:p14="http://schemas.microsoft.com/office/powerpoint/2010/main" val="3238606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0806" y="3443133"/>
            <a:ext cx="4301194" cy="2866406"/>
          </a:xfrm>
          <a:prstGeom prst="rect">
            <a:avLst/>
          </a:prstGeom>
        </p:spPr>
      </p:pic>
      <p:sp>
        <p:nvSpPr>
          <p:cNvPr id="2" name="Title 1"/>
          <p:cNvSpPr>
            <a:spLocks noGrp="1"/>
          </p:cNvSpPr>
          <p:nvPr>
            <p:ph type="title"/>
          </p:nvPr>
        </p:nvSpPr>
        <p:spPr/>
        <p:txBody>
          <a:bodyPr>
            <a:normAutofit/>
          </a:bodyPr>
          <a:lstStyle/>
          <a:p>
            <a:r>
              <a:rPr lang="en-US" b="1" dirty="0"/>
              <a:t>CHALLENGING REASONABLENESS OF MEDICAL </a:t>
            </a:r>
            <a:r>
              <a:rPr lang="en-US" b="1" dirty="0" smtClean="0"/>
              <a:t>CARE</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3600" dirty="0" smtClean="0"/>
              <a:t>Carrier refused </a:t>
            </a:r>
            <a:r>
              <a:rPr lang="en-US" sz="3600" dirty="0"/>
              <a:t>to pay portion of </a:t>
            </a:r>
            <a:r>
              <a:rPr lang="en-US" sz="3600" dirty="0" smtClean="0"/>
              <a:t>ER bills </a:t>
            </a:r>
            <a:r>
              <a:rPr lang="en-US" sz="3600" dirty="0"/>
              <a:t>for L2 Trauma Center and CT Scans </a:t>
            </a:r>
            <a:r>
              <a:rPr lang="en-US" sz="3600" dirty="0" smtClean="0"/>
              <a:t>arguing such </a:t>
            </a:r>
            <a:r>
              <a:rPr lang="en-US" sz="3600" dirty="0"/>
              <a:t>care was not reasonably necessary. </a:t>
            </a:r>
          </a:p>
          <a:p>
            <a:pPr lvl="0">
              <a:buFont typeface="Wingdings" panose="05000000000000000000" pitchFamily="2" charset="2"/>
              <a:buChar char="§"/>
            </a:pPr>
            <a:r>
              <a:rPr lang="en-US" sz="3600" i="1" dirty="0"/>
              <a:t>Falcone v. Liberty Mut. Ins. Co</a:t>
            </a:r>
            <a:r>
              <a:rPr lang="en-US" sz="3600" dirty="0"/>
              <a:t>. (Feb. 14, 2017), 2017 OK 11; 391 P.3d 105. </a:t>
            </a:r>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27</a:t>
            </a:fld>
            <a:endParaRPr lang="en-US" dirty="0"/>
          </a:p>
        </p:txBody>
      </p:sp>
    </p:spTree>
    <p:extLst>
      <p:ext uri="{BB962C8B-B14F-4D97-AF65-F5344CB8AC3E}">
        <p14:creationId xmlns:p14="http://schemas.microsoft.com/office/powerpoint/2010/main" val="1641999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INTERFERENCE WITH PROSPECTIVE BUSINESS </a:t>
            </a:r>
            <a:r>
              <a:rPr lang="en-US" b="1" dirty="0" smtClean="0"/>
              <a:t>RELATIONSHIPS</a:t>
            </a:r>
            <a:endParaRPr lang="en-US" dirty="0"/>
          </a:p>
        </p:txBody>
      </p:sp>
      <p:sp>
        <p:nvSpPr>
          <p:cNvPr id="3" name="Content Placeholder 2"/>
          <p:cNvSpPr>
            <a:spLocks noGrp="1"/>
          </p:cNvSpPr>
          <p:nvPr>
            <p:ph idx="1"/>
          </p:nvPr>
        </p:nvSpPr>
        <p:spPr>
          <a:xfrm>
            <a:off x="945931" y="1845734"/>
            <a:ext cx="10209749" cy="4386900"/>
          </a:xfrm>
        </p:spPr>
        <p:txBody>
          <a:bodyPr>
            <a:normAutofit/>
          </a:bodyPr>
          <a:lstStyle/>
          <a:p>
            <a:pPr lvl="0">
              <a:buFont typeface="Wingdings" panose="05000000000000000000" pitchFamily="2" charset="2"/>
              <a:buChar char="§"/>
            </a:pPr>
            <a:r>
              <a:rPr lang="en-US" sz="4000" dirty="0"/>
              <a:t>Insurer </a:t>
            </a:r>
            <a:r>
              <a:rPr lang="en-US" sz="4000" dirty="0" smtClean="0"/>
              <a:t>falsely indicated </a:t>
            </a:r>
            <a:r>
              <a:rPr lang="en-US" sz="4000" dirty="0"/>
              <a:t>that </a:t>
            </a:r>
            <a:r>
              <a:rPr lang="en-US" sz="4000" dirty="0" smtClean="0"/>
              <a:t>insurer</a:t>
            </a:r>
            <a:r>
              <a:rPr lang="en-US" sz="4000" dirty="0" smtClean="0"/>
              <a:t> </a:t>
            </a:r>
            <a:r>
              <a:rPr lang="en-US" sz="4000" dirty="0"/>
              <a:t>was “at fault” for the accident and </a:t>
            </a:r>
            <a:r>
              <a:rPr lang="en-US" sz="4000" dirty="0" smtClean="0"/>
              <a:t>disseminated </a:t>
            </a:r>
            <a:r>
              <a:rPr lang="en-US" sz="4000" dirty="0"/>
              <a:t>this information to other carriers, causing others to only sell him insurance at much higher rates. </a:t>
            </a:r>
          </a:p>
          <a:p>
            <a:pPr lvl="0">
              <a:buFont typeface="Wingdings" panose="05000000000000000000" pitchFamily="2" charset="2"/>
              <a:buChar char="§"/>
            </a:pPr>
            <a:r>
              <a:rPr lang="en-US" sz="4000" i="1" dirty="0" smtClean="0"/>
              <a:t>Withers </a:t>
            </a:r>
            <a:r>
              <a:rPr lang="en-US" sz="4000" i="1" dirty="0"/>
              <a:t>v. Ky. Farm Bureau Mut. Ins. Co.</a:t>
            </a:r>
            <a:r>
              <a:rPr lang="en-US" sz="4000" dirty="0"/>
              <a:t> (October 6, 2017), 2017 Ky. App. Unpub. LEXIS </a:t>
            </a:r>
            <a:r>
              <a:rPr lang="en-US" sz="4000" dirty="0" smtClean="0"/>
              <a:t>723.</a:t>
            </a:r>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28</a:t>
            </a:fld>
            <a:endParaRPr lang="en-US" dirty="0"/>
          </a:p>
        </p:txBody>
      </p:sp>
    </p:spTree>
    <p:extLst>
      <p:ext uri="{BB962C8B-B14F-4D97-AF65-F5344CB8AC3E}">
        <p14:creationId xmlns:p14="http://schemas.microsoft.com/office/powerpoint/2010/main" val="2014261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666" y="394977"/>
            <a:ext cx="10058400" cy="1450757"/>
          </a:xfrm>
        </p:spPr>
        <p:txBody>
          <a:bodyPr>
            <a:noAutofit/>
          </a:bodyPr>
          <a:lstStyle/>
          <a:p>
            <a:r>
              <a:rPr lang="en-US" sz="4400" b="1" dirty="0" smtClean="0"/>
              <a:t>DENYING COVERAGE WHEN </a:t>
            </a:r>
            <a:r>
              <a:rPr lang="en-US" sz="4400" b="1" dirty="0" smtClean="0"/>
              <a:t>EFFICIENT </a:t>
            </a:r>
            <a:r>
              <a:rPr lang="en-US" sz="4400" b="1" dirty="0"/>
              <a:t>PROXIMATE CAUSE IS </a:t>
            </a:r>
            <a:r>
              <a:rPr lang="en-US" sz="4400" b="1" dirty="0" smtClean="0"/>
              <a:t>COVERED</a:t>
            </a:r>
            <a:endParaRPr lang="en-US" sz="4400" dirty="0"/>
          </a:p>
        </p:txBody>
      </p:sp>
      <p:sp>
        <p:nvSpPr>
          <p:cNvPr id="3" name="Content Placeholder 2"/>
          <p:cNvSpPr>
            <a:spLocks noGrp="1"/>
          </p:cNvSpPr>
          <p:nvPr>
            <p:ph idx="1"/>
          </p:nvPr>
        </p:nvSpPr>
        <p:spPr>
          <a:xfrm>
            <a:off x="1103586" y="2081047"/>
            <a:ext cx="9936480" cy="4120055"/>
          </a:xfrm>
        </p:spPr>
        <p:txBody>
          <a:bodyPr>
            <a:normAutofit fontScale="92500" lnSpcReduction="20000"/>
          </a:bodyPr>
          <a:lstStyle/>
          <a:p>
            <a:pPr lvl="0">
              <a:buFont typeface="Wingdings" panose="05000000000000000000" pitchFamily="2" charset="2"/>
              <a:buChar char="§"/>
            </a:pPr>
            <a:r>
              <a:rPr lang="en-US" sz="4300" dirty="0" smtClean="0"/>
              <a:t>Carrier </a:t>
            </a:r>
            <a:r>
              <a:rPr lang="en-US" sz="4300" dirty="0"/>
              <a:t>denied coverage for damages caused by release </a:t>
            </a:r>
            <a:r>
              <a:rPr lang="en-US" sz="4300" dirty="0" smtClean="0"/>
              <a:t>of carbon monoxide under </a:t>
            </a:r>
            <a:r>
              <a:rPr lang="en-US" sz="4300" dirty="0"/>
              <a:t>absolute pollution exclusion </a:t>
            </a:r>
            <a:r>
              <a:rPr lang="en-US" sz="4300" dirty="0" smtClean="0"/>
              <a:t>when cause </a:t>
            </a:r>
            <a:r>
              <a:rPr lang="en-US" sz="4300" dirty="0"/>
              <a:t>of the release was negligent installation of </a:t>
            </a:r>
            <a:r>
              <a:rPr lang="en-US" sz="4300" dirty="0" smtClean="0"/>
              <a:t>hot </a:t>
            </a:r>
            <a:r>
              <a:rPr lang="en-US" sz="4300" dirty="0"/>
              <a:t>water tank, a covered occurrence. </a:t>
            </a:r>
          </a:p>
          <a:p>
            <a:pPr lvl="0">
              <a:buFont typeface="Wingdings" panose="05000000000000000000" pitchFamily="2" charset="2"/>
              <a:buChar char="§"/>
            </a:pPr>
            <a:r>
              <a:rPr lang="en-US" sz="4300" i="1" dirty="0"/>
              <a:t>Zhaoyun Xia v. ProBuilders Specialty Ins. Co</a:t>
            </a:r>
            <a:r>
              <a:rPr lang="en-US" sz="4300" dirty="0"/>
              <a:t>. (April 27, 2017), 188 Washington 2d 171; 400 P.3d 1234.</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29</a:t>
            </a:fld>
            <a:endParaRPr lang="en-US" dirty="0"/>
          </a:p>
        </p:txBody>
      </p:sp>
    </p:spTree>
    <p:extLst>
      <p:ext uri="{BB962C8B-B14F-4D97-AF65-F5344CB8AC3E}">
        <p14:creationId xmlns:p14="http://schemas.microsoft.com/office/powerpoint/2010/main" val="62938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CARRIER’S ASSERTION OF </a:t>
            </a:r>
            <a:r>
              <a:rPr lang="en-US" b="1" dirty="0" smtClean="0"/>
              <a:t>SETOFF</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a:t>A</a:t>
            </a:r>
            <a:r>
              <a:rPr lang="en-US" sz="4000" dirty="0" smtClean="0"/>
              <a:t>pplying </a:t>
            </a:r>
            <a:r>
              <a:rPr lang="en-US" sz="4000" dirty="0"/>
              <a:t>excess </a:t>
            </a:r>
            <a:r>
              <a:rPr lang="en-US" sz="4000" dirty="0" smtClean="0"/>
              <a:t>provision to </a:t>
            </a:r>
            <a:r>
              <a:rPr lang="en-US" sz="4000" dirty="0"/>
              <a:t>reduce </a:t>
            </a:r>
            <a:r>
              <a:rPr lang="en-US" sz="4000" dirty="0" smtClean="0"/>
              <a:t>PIP </a:t>
            </a:r>
            <a:r>
              <a:rPr lang="en-US" sz="4000" dirty="0"/>
              <a:t>coverage </a:t>
            </a:r>
            <a:r>
              <a:rPr lang="en-US" sz="4000" dirty="0" smtClean="0"/>
              <a:t>under </a:t>
            </a:r>
            <a:r>
              <a:rPr lang="en-US" sz="4000" dirty="0"/>
              <a:t>auto policy by amounts </a:t>
            </a:r>
            <a:r>
              <a:rPr lang="en-US" sz="4000" dirty="0" smtClean="0"/>
              <a:t>recovered from workers</a:t>
            </a:r>
            <a:r>
              <a:rPr lang="en-US" sz="4000" dirty="0"/>
              <a:t>’ compensation carrier.</a:t>
            </a:r>
          </a:p>
          <a:p>
            <a:pPr lvl="0">
              <a:buFont typeface="Wingdings" panose="05000000000000000000" pitchFamily="2" charset="2"/>
              <a:buChar char="§"/>
            </a:pPr>
            <a:r>
              <a:rPr lang="en-US" sz="4000" i="1" dirty="0"/>
              <a:t>Cothran v. State Farm Mut. Auto Ins. Com </a:t>
            </a:r>
            <a:r>
              <a:rPr lang="en-US" sz="4000" dirty="0"/>
              <a:t>(December 8, 2017), 2017 S.C. App. LEXIS 87</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3</a:t>
            </a:fld>
            <a:endParaRPr lang="en-US" dirty="0"/>
          </a:p>
        </p:txBody>
      </p:sp>
    </p:spTree>
    <p:extLst>
      <p:ext uri="{BB962C8B-B14F-4D97-AF65-F5344CB8AC3E}">
        <p14:creationId xmlns:p14="http://schemas.microsoft.com/office/powerpoint/2010/main" val="1117011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OF POLICY </a:t>
            </a:r>
            <a:r>
              <a:rPr lang="en-US" b="1" dirty="0" smtClean="0"/>
              <a:t>TERMS</a:t>
            </a:r>
            <a:endParaRPr lang="en-US" dirty="0"/>
          </a:p>
        </p:txBody>
      </p:sp>
      <p:sp>
        <p:nvSpPr>
          <p:cNvPr id="3" name="Content Placeholder 2"/>
          <p:cNvSpPr>
            <a:spLocks noGrp="1"/>
          </p:cNvSpPr>
          <p:nvPr>
            <p:ph idx="1"/>
          </p:nvPr>
        </p:nvSpPr>
        <p:spPr>
          <a:xfrm>
            <a:off x="1008993" y="1845733"/>
            <a:ext cx="10146687" cy="4334349"/>
          </a:xfrm>
        </p:spPr>
        <p:txBody>
          <a:bodyPr>
            <a:normAutofit lnSpcReduction="10000"/>
          </a:bodyPr>
          <a:lstStyle/>
          <a:p>
            <a:pPr lvl="0">
              <a:buFont typeface="Wingdings" panose="05000000000000000000" pitchFamily="2" charset="2"/>
              <a:buChar char="§"/>
            </a:pPr>
            <a:r>
              <a:rPr lang="en-US" sz="4000" dirty="0"/>
              <a:t>Insurer’s change of policy terms, without notice and disclosure, was allegedly bad faith when insurer denied coverage based on a definition of “collapse” that had not been in her prior years’ policies. </a:t>
            </a:r>
            <a:endParaRPr lang="en-US" sz="4000" dirty="0" smtClean="0"/>
          </a:p>
          <a:p>
            <a:pPr>
              <a:buFont typeface="Wingdings" panose="05000000000000000000" pitchFamily="2" charset="2"/>
              <a:buChar char="§"/>
            </a:pPr>
            <a:r>
              <a:rPr lang="en-US" sz="4000" dirty="0"/>
              <a:t> </a:t>
            </a:r>
            <a:r>
              <a:rPr lang="en-US" sz="4000" i="1" dirty="0" smtClean="0"/>
              <a:t>Jemiola </a:t>
            </a:r>
            <a:r>
              <a:rPr lang="en-US" sz="4000" i="1" dirty="0"/>
              <a:t>v. Hartford Casualty Insurance Company</a:t>
            </a:r>
            <a:r>
              <a:rPr lang="en-US" sz="4000" dirty="0"/>
              <a:t> (March 2, 2017), 2017 Conn. Super. LEXIS 473</a:t>
            </a:r>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30</a:t>
            </a:fld>
            <a:endParaRPr lang="en-US" dirty="0"/>
          </a:p>
        </p:txBody>
      </p:sp>
    </p:spTree>
    <p:extLst>
      <p:ext uri="{BB962C8B-B14F-4D97-AF65-F5344CB8AC3E}">
        <p14:creationId xmlns:p14="http://schemas.microsoft.com/office/powerpoint/2010/main" val="274629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75" y="286603"/>
            <a:ext cx="10672205" cy="1450757"/>
          </a:xfrm>
        </p:spPr>
        <p:txBody>
          <a:bodyPr>
            <a:normAutofit/>
          </a:bodyPr>
          <a:lstStyle/>
          <a:p>
            <a:pPr algn="ctr"/>
            <a:r>
              <a:rPr lang="en-US" sz="4400" b="1" dirty="0"/>
              <a:t>BAD FAITH </a:t>
            </a:r>
            <a:r>
              <a:rPr lang="en-US" sz="4400" b="1" dirty="0" smtClean="0"/>
              <a:t>CLAIM </a:t>
            </a:r>
            <a:r>
              <a:rPr lang="en-US" sz="4400" b="1" dirty="0" smtClean="0"/>
              <a:t>DESPITE </a:t>
            </a:r>
            <a:r>
              <a:rPr lang="en-US" sz="4400" b="1" dirty="0"/>
              <a:t>PROVIDING </a:t>
            </a:r>
            <a:r>
              <a:rPr lang="en-US" sz="4400" b="1" dirty="0" smtClean="0"/>
              <a:t/>
            </a:r>
            <a:br>
              <a:rPr lang="en-US" sz="4400" b="1" dirty="0" smtClean="0"/>
            </a:br>
            <a:r>
              <a:rPr lang="en-US" sz="4400" b="1" dirty="0" smtClean="0"/>
              <a:t>DEFENSE UNDER ROR</a:t>
            </a:r>
            <a:endParaRPr lang="en-US" sz="4400" dirty="0"/>
          </a:p>
        </p:txBody>
      </p:sp>
      <p:sp>
        <p:nvSpPr>
          <p:cNvPr id="3" name="Content Placeholder 2"/>
          <p:cNvSpPr>
            <a:spLocks noGrp="1"/>
          </p:cNvSpPr>
          <p:nvPr>
            <p:ph idx="1"/>
          </p:nvPr>
        </p:nvSpPr>
        <p:spPr>
          <a:xfrm>
            <a:off x="483475" y="1737360"/>
            <a:ext cx="11708525" cy="4481494"/>
          </a:xfrm>
        </p:spPr>
        <p:txBody>
          <a:bodyPr>
            <a:noAutofit/>
          </a:bodyPr>
          <a:lstStyle/>
          <a:p>
            <a:pPr lvl="0">
              <a:buFont typeface="Wingdings" panose="05000000000000000000" pitchFamily="2" charset="2"/>
              <a:buChar char="§"/>
            </a:pPr>
            <a:r>
              <a:rPr lang="en-US" sz="3200" dirty="0"/>
              <a:t>Insured alleged bad faith against his carrier and emotional distress damages despite fact that carrier provided him a defense and settled claims filed against insured.</a:t>
            </a:r>
          </a:p>
          <a:p>
            <a:pPr lvl="0">
              <a:buFont typeface="Wingdings" panose="05000000000000000000" pitchFamily="2" charset="2"/>
              <a:buChar char="§"/>
            </a:pPr>
            <a:r>
              <a:rPr lang="en-US" sz="3200" dirty="0"/>
              <a:t>Carrier defended under </a:t>
            </a:r>
            <a:r>
              <a:rPr lang="en-US" sz="3200" dirty="0" smtClean="0"/>
              <a:t>ROR and </a:t>
            </a:r>
            <a:r>
              <a:rPr lang="en-US" sz="3200" dirty="0"/>
              <a:t>filed </a:t>
            </a:r>
            <a:r>
              <a:rPr lang="en-US" sz="3200" dirty="0" smtClean="0"/>
              <a:t>DJ</a:t>
            </a:r>
            <a:r>
              <a:rPr lang="en-US" sz="3200" dirty="0" smtClean="0"/>
              <a:t>, </a:t>
            </a:r>
            <a:r>
              <a:rPr lang="en-US" sz="3200" dirty="0"/>
              <a:t>alleging no coverage </a:t>
            </a:r>
            <a:r>
              <a:rPr lang="en-US" sz="3200" dirty="0" smtClean="0"/>
              <a:t>for migration </a:t>
            </a:r>
            <a:r>
              <a:rPr lang="en-US" sz="3200" dirty="0"/>
              <a:t>of petroleum from vacant </a:t>
            </a:r>
            <a:r>
              <a:rPr lang="en-US" sz="3200" dirty="0" smtClean="0"/>
              <a:t>property. </a:t>
            </a:r>
            <a:endParaRPr lang="en-US" sz="3200" dirty="0"/>
          </a:p>
          <a:p>
            <a:pPr lvl="0">
              <a:buFont typeface="Wingdings" panose="05000000000000000000" pitchFamily="2" charset="2"/>
              <a:buChar char="§"/>
            </a:pPr>
            <a:r>
              <a:rPr lang="en-US" sz="3200" dirty="0"/>
              <a:t>Insured </a:t>
            </a:r>
            <a:r>
              <a:rPr lang="en-US" sz="3200" dirty="0" smtClean="0"/>
              <a:t>argued lack </a:t>
            </a:r>
            <a:r>
              <a:rPr lang="en-US" sz="3200" dirty="0"/>
              <a:t>of thorough </a:t>
            </a:r>
            <a:r>
              <a:rPr lang="en-US" sz="3200" dirty="0" smtClean="0"/>
              <a:t>investigation and that insured </a:t>
            </a:r>
            <a:r>
              <a:rPr lang="en-US" sz="3200" dirty="0"/>
              <a:t>disclosed </a:t>
            </a:r>
            <a:r>
              <a:rPr lang="en-US" sz="3200" dirty="0" smtClean="0"/>
              <a:t>the </a:t>
            </a:r>
            <a:r>
              <a:rPr lang="en-US" sz="3200" dirty="0"/>
              <a:t>property was previously operated as </a:t>
            </a:r>
            <a:r>
              <a:rPr lang="en-US" sz="3200" dirty="0" smtClean="0"/>
              <a:t>a gas station. </a:t>
            </a:r>
            <a:endParaRPr lang="en-US" sz="3200" dirty="0"/>
          </a:p>
          <a:p>
            <a:pPr lvl="0">
              <a:buFont typeface="Wingdings" panose="05000000000000000000" pitchFamily="2" charset="2"/>
              <a:buChar char="§"/>
            </a:pPr>
            <a:r>
              <a:rPr lang="en-US" sz="3200" i="1" dirty="0"/>
              <a:t>Indiana Insurance v. Demetre</a:t>
            </a:r>
            <a:r>
              <a:rPr lang="en-US" sz="3200" dirty="0"/>
              <a:t> (August 24, 2017), 527 S.W. 3d 12; 2017 Ky. LEXIS 364</a:t>
            </a:r>
            <a:r>
              <a:rPr lang="en-US" sz="3200" dirty="0" smtClean="0"/>
              <a:t>.</a:t>
            </a:r>
            <a:endParaRPr lang="en-US" sz="3200" dirty="0"/>
          </a:p>
        </p:txBody>
      </p:sp>
      <p:sp>
        <p:nvSpPr>
          <p:cNvPr id="4" name="Slide Number Placeholder 3"/>
          <p:cNvSpPr>
            <a:spLocks noGrp="1"/>
          </p:cNvSpPr>
          <p:nvPr>
            <p:ph type="sldNum" sz="quarter" idx="12"/>
          </p:nvPr>
        </p:nvSpPr>
        <p:spPr/>
        <p:txBody>
          <a:bodyPr/>
          <a:lstStyle/>
          <a:p>
            <a:fld id="{96018CC7-6A72-4A4C-8796-87D617F8C535}" type="slidenum">
              <a:rPr lang="en-US" smtClean="0"/>
              <a:t>31</a:t>
            </a:fld>
            <a:endParaRPr lang="en-US" dirty="0"/>
          </a:p>
        </p:txBody>
      </p:sp>
    </p:spTree>
    <p:extLst>
      <p:ext uri="{BB962C8B-B14F-4D97-AF65-F5344CB8AC3E}">
        <p14:creationId xmlns:p14="http://schemas.microsoft.com/office/powerpoint/2010/main" val="1196493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1" y="1954108"/>
            <a:ext cx="2700528" cy="3810000"/>
          </a:xfrm>
          <a:prstGeom prst="rect">
            <a:avLst/>
          </a:prstGeom>
        </p:spPr>
      </p:pic>
      <p:sp>
        <p:nvSpPr>
          <p:cNvPr id="2" name="Title 1"/>
          <p:cNvSpPr>
            <a:spLocks noGrp="1"/>
          </p:cNvSpPr>
          <p:nvPr>
            <p:ph type="title"/>
          </p:nvPr>
        </p:nvSpPr>
        <p:spPr/>
        <p:txBody>
          <a:bodyPr/>
          <a:lstStyle/>
          <a:p>
            <a:r>
              <a:rPr lang="en-US" b="1" dirty="0"/>
              <a:t>INSURER UNDERTAKING </a:t>
            </a:r>
            <a:r>
              <a:rPr lang="en-US" b="1" dirty="0" smtClean="0"/>
              <a:t>REMEDIATION</a:t>
            </a:r>
            <a:endParaRPr lang="en-US" dirty="0"/>
          </a:p>
        </p:txBody>
      </p:sp>
      <p:sp>
        <p:nvSpPr>
          <p:cNvPr id="3" name="Content Placeholder 2"/>
          <p:cNvSpPr>
            <a:spLocks noGrp="1"/>
          </p:cNvSpPr>
          <p:nvPr>
            <p:ph idx="1"/>
          </p:nvPr>
        </p:nvSpPr>
        <p:spPr>
          <a:xfrm>
            <a:off x="2007475" y="2144110"/>
            <a:ext cx="9070427" cy="4067504"/>
          </a:xfrm>
        </p:spPr>
        <p:txBody>
          <a:bodyPr>
            <a:noAutofit/>
          </a:bodyPr>
          <a:lstStyle/>
          <a:p>
            <a:pPr lvl="0">
              <a:buFont typeface="Wingdings" panose="05000000000000000000" pitchFamily="2" charset="2"/>
              <a:buChar char="§"/>
            </a:pPr>
            <a:r>
              <a:rPr lang="en-US" sz="3600" dirty="0" smtClean="0"/>
              <a:t>Insurer undertook </a:t>
            </a:r>
            <a:r>
              <a:rPr lang="en-US" sz="3600" dirty="0"/>
              <a:t>a duty to complete a fuel spill clean-up, in a reasonable and timely manner, by instructing him that the insurer would handle the spill clean-up</a:t>
            </a:r>
            <a:r>
              <a:rPr lang="en-US" sz="3600" dirty="0" smtClean="0"/>
              <a:t>.</a:t>
            </a:r>
          </a:p>
          <a:p>
            <a:pPr lvl="0">
              <a:buFont typeface="Wingdings" panose="05000000000000000000" pitchFamily="2" charset="2"/>
              <a:buChar char="§"/>
            </a:pPr>
            <a:r>
              <a:rPr lang="en-US" sz="3600" i="1" dirty="0" smtClean="0"/>
              <a:t>Burnett </a:t>
            </a:r>
            <a:r>
              <a:rPr lang="en-US" sz="3600" i="1" dirty="0"/>
              <a:t>v. Gov’t Empls. Ins. Co.</a:t>
            </a:r>
            <a:r>
              <a:rPr lang="en-US" sz="3600" dirty="0"/>
              <a:t> (Alaska, January 27, 2017), 389 P.3d </a:t>
            </a:r>
            <a:r>
              <a:rPr lang="en-US" sz="3600" dirty="0" smtClean="0"/>
              <a:t>27</a:t>
            </a:r>
          </a:p>
          <a:p>
            <a:pPr>
              <a:buFont typeface="Wingdings" panose="05000000000000000000" pitchFamily="2" charset="2"/>
              <a:buChar char="§"/>
            </a:pPr>
            <a:endParaRPr lang="en-US" sz="4000" dirty="0"/>
          </a:p>
        </p:txBody>
      </p:sp>
      <p:sp>
        <p:nvSpPr>
          <p:cNvPr id="4" name="Slide Number Placeholder 3"/>
          <p:cNvSpPr>
            <a:spLocks noGrp="1"/>
          </p:cNvSpPr>
          <p:nvPr>
            <p:ph type="sldNum" sz="quarter" idx="12"/>
          </p:nvPr>
        </p:nvSpPr>
        <p:spPr/>
        <p:txBody>
          <a:bodyPr/>
          <a:lstStyle/>
          <a:p>
            <a:fld id="{96018CC7-6A72-4A4C-8796-87D617F8C535}" type="slidenum">
              <a:rPr lang="en-US" smtClean="0"/>
              <a:t>32</a:t>
            </a:fld>
            <a:endParaRPr lang="en-US" dirty="0"/>
          </a:p>
        </p:txBody>
      </p:sp>
    </p:spTree>
    <p:extLst>
      <p:ext uri="{BB962C8B-B14F-4D97-AF65-F5344CB8AC3E}">
        <p14:creationId xmlns:p14="http://schemas.microsoft.com/office/powerpoint/2010/main" val="1875315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DELAY OF PAYMENT UNTIL AFTER INSURED PROVIDES </a:t>
            </a:r>
            <a:r>
              <a:rPr lang="en-US" b="1" dirty="0" smtClean="0"/>
              <a:t>APPRAISAL</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a:t>Delaying payment for damage caused to insured’s home by sink hole until insured provided appraisal for damages which insured argued were clearly in excess of policy limits. </a:t>
            </a:r>
          </a:p>
          <a:p>
            <a:pPr lvl="0">
              <a:buFont typeface="Wingdings" panose="05000000000000000000" pitchFamily="2" charset="2"/>
              <a:buChar char="§"/>
            </a:pPr>
            <a:r>
              <a:rPr lang="en-US" sz="4000" i="1" dirty="0"/>
              <a:t>Landers v. State Farm</a:t>
            </a:r>
            <a:r>
              <a:rPr lang="en-US" sz="4000" dirty="0"/>
              <a:t> (January 19, 2018), 2018 Fla. App. LEXIS 601.</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33</a:t>
            </a:fld>
            <a:endParaRPr lang="en-US" dirty="0"/>
          </a:p>
        </p:txBody>
      </p:sp>
    </p:spTree>
    <p:extLst>
      <p:ext uri="{BB962C8B-B14F-4D97-AF65-F5344CB8AC3E}">
        <p14:creationId xmlns:p14="http://schemas.microsoft.com/office/powerpoint/2010/main" val="2508816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FAILURE TO OVERSEE </a:t>
            </a:r>
            <a:r>
              <a:rPr lang="en-US" b="1" dirty="0" smtClean="0"/>
              <a:t>REPAIRS</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smtClean="0"/>
              <a:t>A</a:t>
            </a:r>
            <a:r>
              <a:rPr lang="en-US" sz="4000" dirty="0" smtClean="0"/>
              <a:t>lleged failure </a:t>
            </a:r>
            <a:r>
              <a:rPr lang="en-US" sz="4000" dirty="0"/>
              <a:t>to oversee the quality of repairs to his damaged yacht.</a:t>
            </a:r>
          </a:p>
          <a:p>
            <a:pPr lvl="0">
              <a:buFont typeface="Wingdings" panose="05000000000000000000" pitchFamily="2" charset="2"/>
              <a:buChar char="§"/>
            </a:pPr>
            <a:r>
              <a:rPr lang="en-US" sz="4000" i="1" dirty="0" smtClean="0"/>
              <a:t>Olsen </a:t>
            </a:r>
            <a:r>
              <a:rPr lang="en-US" sz="4000" i="1" dirty="0"/>
              <a:t>v. Std. Fire Ins. Co.</a:t>
            </a:r>
            <a:r>
              <a:rPr lang="en-US" sz="4000" dirty="0"/>
              <a:t> (February 9, 2017), 2017 Cal. App., unpub. LEXIS 948</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34</a:t>
            </a:fld>
            <a:endParaRPr lang="en-US" dirty="0"/>
          </a:p>
        </p:txBody>
      </p:sp>
    </p:spTree>
    <p:extLst>
      <p:ext uri="{BB962C8B-B14F-4D97-AF65-F5344CB8AC3E}">
        <p14:creationId xmlns:p14="http://schemas.microsoft.com/office/powerpoint/2010/main" val="195782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DELAYED INVESTIGATION AND PAYMENT OF CLAIM</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a:t>Delayed investigation of Plaintiff’s claims and delayed settlement of Plaintiff’s lawsuit. </a:t>
            </a:r>
          </a:p>
          <a:p>
            <a:pPr lvl="0">
              <a:buFont typeface="Wingdings" panose="05000000000000000000" pitchFamily="2" charset="2"/>
              <a:buChar char="§"/>
            </a:pPr>
            <a:r>
              <a:rPr lang="en-US" sz="4000" i="1" dirty="0"/>
              <a:t>State ex. Rel. State Auto Prop. Ins. V. </a:t>
            </a:r>
            <a:r>
              <a:rPr lang="en-US" sz="4000" i="1" dirty="0"/>
              <a:t>Stucky</a:t>
            </a:r>
            <a:r>
              <a:rPr lang="en-US" sz="4000" i="1" dirty="0"/>
              <a:t> </a:t>
            </a:r>
            <a:r>
              <a:rPr lang="en-US" sz="4000" dirty="0"/>
              <a:t>(October 10, 2017), 806 S.E. 2d 160; 2017 W.Va. LEXIS 759.</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35</a:t>
            </a:fld>
            <a:endParaRPr lang="en-US" dirty="0"/>
          </a:p>
        </p:txBody>
      </p:sp>
    </p:spTree>
    <p:extLst>
      <p:ext uri="{BB962C8B-B14F-4D97-AF65-F5344CB8AC3E}">
        <p14:creationId xmlns:p14="http://schemas.microsoft.com/office/powerpoint/2010/main" val="1683728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FAILURE TO RETURN PHONE CALLS </a:t>
            </a:r>
            <a:endParaRPr lang="en-US" dirty="0"/>
          </a:p>
        </p:txBody>
      </p:sp>
      <p:sp>
        <p:nvSpPr>
          <p:cNvPr id="3" name="Content Placeholder 2"/>
          <p:cNvSpPr>
            <a:spLocks noGrp="1"/>
          </p:cNvSpPr>
          <p:nvPr>
            <p:ph idx="1"/>
          </p:nvPr>
        </p:nvSpPr>
        <p:spPr>
          <a:xfrm>
            <a:off x="1097280" y="1996964"/>
            <a:ext cx="10058400" cy="3920359"/>
          </a:xfrm>
        </p:spPr>
        <p:txBody>
          <a:bodyPr/>
          <a:lstStyle/>
          <a:p>
            <a:pPr lvl="0">
              <a:buFont typeface="Wingdings" panose="05000000000000000000" pitchFamily="2" charset="2"/>
              <a:buChar char="§"/>
            </a:pPr>
            <a:r>
              <a:rPr lang="en-US" sz="4000" dirty="0"/>
              <a:t>N</a:t>
            </a:r>
            <a:r>
              <a:rPr lang="en-US" sz="4000" dirty="0" smtClean="0"/>
              <a:t>ot </a:t>
            </a:r>
            <a:r>
              <a:rPr lang="en-US" sz="4000" dirty="0"/>
              <a:t>promptly returning insured’s phone calls</a:t>
            </a:r>
            <a:r>
              <a:rPr lang="en-US" sz="4000" dirty="0" smtClean="0"/>
              <a:t>.</a:t>
            </a:r>
            <a:endParaRPr lang="en-US" sz="4000" dirty="0"/>
          </a:p>
          <a:p>
            <a:pPr lvl="0">
              <a:buFont typeface="Wingdings" panose="05000000000000000000" pitchFamily="2" charset="2"/>
              <a:buChar char="§"/>
            </a:pPr>
            <a:r>
              <a:rPr lang="en-US" sz="4000" i="1" dirty="0"/>
              <a:t>Homestretch Logistical Solutions, Inc. v. Johnson Lawrence Walker Ins. Co.</a:t>
            </a:r>
            <a:r>
              <a:rPr lang="en-US" sz="4000" dirty="0"/>
              <a:t> (February 24, 2017), 2017 Ky. App., unpub. LEXIS 155</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36</a:t>
            </a:fld>
            <a:endParaRPr lang="en-US" dirty="0"/>
          </a:p>
        </p:txBody>
      </p:sp>
    </p:spTree>
    <p:extLst>
      <p:ext uri="{BB962C8B-B14F-4D97-AF65-F5344CB8AC3E}">
        <p14:creationId xmlns:p14="http://schemas.microsoft.com/office/powerpoint/2010/main" val="4117703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UM ARBITRATION AWARD TWICE CARRIER’S </a:t>
            </a:r>
            <a:r>
              <a:rPr lang="en-US" b="1" dirty="0" smtClean="0"/>
              <a:t>OFFER</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a:t>Making unreasonably low offer where subsequent arbitration award was nearly twice that amount. </a:t>
            </a:r>
          </a:p>
          <a:p>
            <a:pPr lvl="0">
              <a:buFont typeface="Wingdings" panose="05000000000000000000" pitchFamily="2" charset="2"/>
              <a:buChar char="§"/>
            </a:pPr>
            <a:r>
              <a:rPr lang="en-US" sz="4000" i="1" dirty="0"/>
              <a:t>Boleslavsky</a:t>
            </a:r>
            <a:r>
              <a:rPr lang="en-US" sz="4000" i="1" dirty="0"/>
              <a:t> v. </a:t>
            </a:r>
            <a:r>
              <a:rPr lang="en-US" sz="4000" i="1" dirty="0"/>
              <a:t>Travco</a:t>
            </a:r>
            <a:r>
              <a:rPr lang="en-US" sz="4000" i="1" dirty="0"/>
              <a:t> Ins. Co.</a:t>
            </a:r>
            <a:r>
              <a:rPr lang="en-US" sz="4000" dirty="0"/>
              <a:t> (Aug. 17, 2017), 2017 </a:t>
            </a:r>
            <a:r>
              <a:rPr lang="en-US" sz="4000" dirty="0"/>
              <a:t>Phila</a:t>
            </a:r>
            <a:r>
              <a:rPr lang="en-US" sz="4000" dirty="0"/>
              <a:t>. Ct. Com. Pl. LEXIS 257.</a:t>
            </a:r>
          </a:p>
          <a:p>
            <a:r>
              <a:rPr lang="en-US" dirty="0"/>
              <a:t> </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37</a:t>
            </a:fld>
            <a:endParaRPr lang="en-US" dirty="0"/>
          </a:p>
        </p:txBody>
      </p:sp>
    </p:spTree>
    <p:extLst>
      <p:ext uri="{BB962C8B-B14F-4D97-AF65-F5344CB8AC3E}">
        <p14:creationId xmlns:p14="http://schemas.microsoft.com/office/powerpoint/2010/main" val="1399662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MISUSE OF RECORDED STATEMENT </a:t>
            </a:r>
            <a:endParaRPr lang="en-US" dirty="0"/>
          </a:p>
        </p:txBody>
      </p:sp>
      <p:sp>
        <p:nvSpPr>
          <p:cNvPr id="3" name="Content Placeholder 2"/>
          <p:cNvSpPr>
            <a:spLocks noGrp="1"/>
          </p:cNvSpPr>
          <p:nvPr>
            <p:ph idx="1"/>
          </p:nvPr>
        </p:nvSpPr>
        <p:spPr>
          <a:xfrm>
            <a:off x="924910" y="1845733"/>
            <a:ext cx="10230770" cy="4460473"/>
          </a:xfrm>
        </p:spPr>
        <p:txBody>
          <a:bodyPr>
            <a:normAutofit/>
          </a:bodyPr>
          <a:lstStyle/>
          <a:p>
            <a:pPr lvl="0">
              <a:buFont typeface="Wingdings" panose="05000000000000000000" pitchFamily="2" charset="2"/>
              <a:buChar char="§"/>
            </a:pPr>
            <a:r>
              <a:rPr lang="en-US" sz="4000" dirty="0"/>
              <a:t>T</a:t>
            </a:r>
            <a:r>
              <a:rPr lang="en-US" sz="4000" dirty="0" smtClean="0"/>
              <a:t>he </a:t>
            </a:r>
            <a:r>
              <a:rPr lang="en-US" sz="4000" dirty="0"/>
              <a:t>insurer took recorded statements from the insured and its employee, without any reservation of rights, but later used those statements to deny coverage.</a:t>
            </a:r>
          </a:p>
          <a:p>
            <a:pPr lvl="0">
              <a:buFont typeface="Wingdings" panose="05000000000000000000" pitchFamily="2" charset="2"/>
              <a:buChar char="§"/>
            </a:pPr>
            <a:r>
              <a:rPr lang="en-US" sz="4000" i="1" dirty="0" smtClean="0"/>
              <a:t>Amco</a:t>
            </a:r>
            <a:r>
              <a:rPr lang="en-US" sz="4000" i="1" dirty="0" smtClean="0"/>
              <a:t> </a:t>
            </a:r>
            <a:r>
              <a:rPr lang="en-US" sz="4000" i="1" dirty="0"/>
              <a:t>Ins. Co. v. Paul Ries &amp; Sons, Inc.</a:t>
            </a:r>
            <a:r>
              <a:rPr lang="en-US" sz="4000" dirty="0"/>
              <a:t> (March 14, 2017), 2017 IL App., unpub. LEXIS 492</a:t>
            </a:r>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38</a:t>
            </a:fld>
            <a:endParaRPr lang="en-US" dirty="0"/>
          </a:p>
        </p:txBody>
      </p:sp>
    </p:spTree>
    <p:extLst>
      <p:ext uri="{BB962C8B-B14F-4D97-AF65-F5344CB8AC3E}">
        <p14:creationId xmlns:p14="http://schemas.microsoft.com/office/powerpoint/2010/main" val="110374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676" y="3783725"/>
            <a:ext cx="2869324" cy="2522481"/>
          </a:xfrm>
          <a:prstGeom prst="rect">
            <a:avLst/>
          </a:prstGeom>
        </p:spPr>
      </p:pic>
      <p:sp>
        <p:nvSpPr>
          <p:cNvPr id="2" name="Title 1"/>
          <p:cNvSpPr>
            <a:spLocks noGrp="1"/>
          </p:cNvSpPr>
          <p:nvPr>
            <p:ph type="title"/>
          </p:nvPr>
        </p:nvSpPr>
        <p:spPr>
          <a:xfrm>
            <a:off x="725214" y="394977"/>
            <a:ext cx="10487269" cy="1450757"/>
          </a:xfrm>
        </p:spPr>
        <p:txBody>
          <a:bodyPr>
            <a:normAutofit/>
          </a:bodyPr>
          <a:lstStyle/>
          <a:p>
            <a:r>
              <a:rPr lang="en-US" sz="4400" b="1" dirty="0"/>
              <a:t>CHARGING PREMIUMS FOR MULTIPLE VEHICES DESPITE KNOWLEDGE INSURED ONLY HAD </a:t>
            </a:r>
            <a:r>
              <a:rPr lang="en-US" sz="4400" b="1" dirty="0" smtClean="0"/>
              <a:t>ONE</a:t>
            </a:r>
            <a:endParaRPr lang="en-US" sz="4400" dirty="0"/>
          </a:p>
        </p:txBody>
      </p:sp>
      <p:sp>
        <p:nvSpPr>
          <p:cNvPr id="3" name="Content Placeholder 2"/>
          <p:cNvSpPr>
            <a:spLocks noGrp="1"/>
          </p:cNvSpPr>
          <p:nvPr>
            <p:ph idx="1"/>
          </p:nvPr>
        </p:nvSpPr>
        <p:spPr>
          <a:xfrm>
            <a:off x="725214" y="1845734"/>
            <a:ext cx="8671034" cy="4460472"/>
          </a:xfrm>
        </p:spPr>
        <p:txBody>
          <a:bodyPr>
            <a:normAutofit lnSpcReduction="10000"/>
          </a:bodyPr>
          <a:lstStyle/>
          <a:p>
            <a:pPr lvl="0">
              <a:buFont typeface="Wingdings" panose="05000000000000000000" pitchFamily="2" charset="2"/>
              <a:buChar char="§"/>
            </a:pPr>
            <a:r>
              <a:rPr lang="en-US" sz="3200" dirty="0"/>
              <a:t>Charging premiums for multi-vehicle stacked automobile coverage for 18 years, despite actual knowledge insured only had one car.</a:t>
            </a:r>
          </a:p>
          <a:p>
            <a:pPr lvl="0">
              <a:buFont typeface="Wingdings" panose="05000000000000000000" pitchFamily="2" charset="2"/>
              <a:buChar char="§"/>
            </a:pPr>
            <a:r>
              <a:rPr lang="en-US" sz="3200" dirty="0"/>
              <a:t>Failed to document the excess coverage on declaration pages.</a:t>
            </a:r>
          </a:p>
          <a:p>
            <a:pPr lvl="0">
              <a:buFont typeface="Wingdings" panose="05000000000000000000" pitchFamily="2" charset="2"/>
              <a:buChar char="§"/>
            </a:pPr>
            <a:r>
              <a:rPr lang="en-US" sz="3200" dirty="0"/>
              <a:t>Failed to provide reimbursement for overpayments despite acknowledging error.</a:t>
            </a:r>
          </a:p>
          <a:p>
            <a:pPr lvl="0">
              <a:buFont typeface="Wingdings" panose="05000000000000000000" pitchFamily="2" charset="2"/>
              <a:buChar char="§"/>
            </a:pPr>
            <a:r>
              <a:rPr lang="en-US" sz="3200" i="1" dirty="0"/>
              <a:t>Caputo v. State Farm </a:t>
            </a:r>
            <a:r>
              <a:rPr lang="en-US" sz="3200" dirty="0"/>
              <a:t>(July 6, 2017), 2017 </a:t>
            </a:r>
            <a:r>
              <a:rPr lang="en-US" sz="3200" dirty="0"/>
              <a:t>Phila</a:t>
            </a:r>
            <a:r>
              <a:rPr lang="en-US" sz="3200" dirty="0"/>
              <a:t>. Ct. Com. Pl. LEXIS </a:t>
            </a:r>
            <a:r>
              <a:rPr lang="en-US" sz="3200" dirty="0" smtClean="0"/>
              <a:t>241.</a:t>
            </a:r>
            <a:endParaRPr lang="en-US" sz="3200" dirty="0"/>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39</a:t>
            </a:fld>
            <a:endParaRPr lang="en-US" dirty="0"/>
          </a:p>
        </p:txBody>
      </p:sp>
    </p:spTree>
    <p:extLst>
      <p:ext uri="{BB962C8B-B14F-4D97-AF65-F5344CB8AC3E}">
        <p14:creationId xmlns:p14="http://schemas.microsoft.com/office/powerpoint/2010/main" val="119969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698" y="4056993"/>
            <a:ext cx="4203302" cy="2207173"/>
          </a:xfrm>
          <a:prstGeom prst="rect">
            <a:avLst/>
          </a:prstGeom>
        </p:spPr>
      </p:pic>
      <p:sp>
        <p:nvSpPr>
          <p:cNvPr id="2" name="Title 1"/>
          <p:cNvSpPr>
            <a:spLocks noGrp="1"/>
          </p:cNvSpPr>
          <p:nvPr>
            <p:ph type="title"/>
          </p:nvPr>
        </p:nvSpPr>
        <p:spPr/>
        <p:txBody>
          <a:bodyPr/>
          <a:lstStyle/>
          <a:p>
            <a:r>
              <a:rPr lang="en-US" b="1" dirty="0"/>
              <a:t>MANNER OF </a:t>
            </a:r>
            <a:r>
              <a:rPr lang="en-US" b="1" dirty="0" smtClean="0"/>
              <a:t>INVESTIGATION</a:t>
            </a:r>
            <a:endParaRPr lang="en-US" dirty="0"/>
          </a:p>
        </p:txBody>
      </p:sp>
      <p:sp>
        <p:nvSpPr>
          <p:cNvPr id="3" name="Content Placeholder 2"/>
          <p:cNvSpPr>
            <a:spLocks noGrp="1"/>
          </p:cNvSpPr>
          <p:nvPr>
            <p:ph idx="1"/>
          </p:nvPr>
        </p:nvSpPr>
        <p:spPr>
          <a:xfrm>
            <a:off x="1019503" y="1845734"/>
            <a:ext cx="10136177" cy="4418432"/>
          </a:xfrm>
        </p:spPr>
        <p:txBody>
          <a:bodyPr>
            <a:normAutofit lnSpcReduction="10000"/>
          </a:bodyPr>
          <a:lstStyle/>
          <a:p>
            <a:pPr lvl="0">
              <a:buFont typeface="Wingdings" panose="05000000000000000000" pitchFamily="2" charset="2"/>
              <a:buChar char="§"/>
            </a:pPr>
            <a:r>
              <a:rPr lang="en-US" sz="3200" dirty="0" smtClean="0"/>
              <a:t>Insurer:</a:t>
            </a:r>
            <a:endParaRPr lang="en-US" sz="3200" dirty="0"/>
          </a:p>
          <a:p>
            <a:pPr lvl="2">
              <a:buFont typeface="Courier New" panose="02070309020205020404" pitchFamily="49" charset="0"/>
              <a:buChar char="o"/>
            </a:pPr>
            <a:r>
              <a:rPr lang="en-US" sz="2600" dirty="0"/>
              <a:t> </a:t>
            </a:r>
            <a:r>
              <a:rPr lang="en-US" sz="3200" dirty="0" smtClean="0"/>
              <a:t>Solicited </a:t>
            </a:r>
            <a:r>
              <a:rPr lang="en-US" sz="3200" dirty="0"/>
              <a:t>a fraudulent report;</a:t>
            </a:r>
          </a:p>
          <a:p>
            <a:pPr lvl="2">
              <a:buFont typeface="Courier New" panose="02070309020205020404" pitchFamily="49" charset="0"/>
              <a:buChar char="o"/>
            </a:pPr>
            <a:r>
              <a:rPr lang="en-US" sz="3200" dirty="0"/>
              <a:t> </a:t>
            </a:r>
            <a:r>
              <a:rPr lang="en-US" sz="3200" dirty="0" smtClean="0"/>
              <a:t>Utilized </a:t>
            </a:r>
            <a:r>
              <a:rPr lang="en-US" sz="3200" dirty="0"/>
              <a:t>a forensic consulting service with the intent to mislead commercial policyholders;</a:t>
            </a:r>
          </a:p>
          <a:p>
            <a:pPr lvl="2">
              <a:buFont typeface="Courier New" panose="02070309020205020404" pitchFamily="49" charset="0"/>
              <a:buChar char="o"/>
            </a:pPr>
            <a:r>
              <a:rPr lang="en-US" sz="3200" dirty="0"/>
              <a:t> </a:t>
            </a:r>
            <a:r>
              <a:rPr lang="en-US" sz="3200" dirty="0" smtClean="0"/>
              <a:t>Requested </a:t>
            </a:r>
            <a:r>
              <a:rPr lang="en-US" sz="3200" dirty="0"/>
              <a:t>more documentation;</a:t>
            </a:r>
          </a:p>
          <a:p>
            <a:pPr lvl="2">
              <a:buFont typeface="Courier New" panose="02070309020205020404" pitchFamily="49" charset="0"/>
              <a:buChar char="o"/>
            </a:pPr>
            <a:r>
              <a:rPr lang="en-US" sz="3200" dirty="0"/>
              <a:t> </a:t>
            </a:r>
            <a:r>
              <a:rPr lang="en-US" sz="3200" dirty="0" smtClean="0"/>
              <a:t>Transferred </a:t>
            </a:r>
            <a:r>
              <a:rPr lang="en-US" sz="3200" dirty="0"/>
              <a:t>responsibility to different adjusters</a:t>
            </a:r>
            <a:r>
              <a:rPr lang="en-US" sz="3200" dirty="0" smtClean="0"/>
              <a:t>.</a:t>
            </a:r>
          </a:p>
          <a:p>
            <a:pPr marL="384048" lvl="2" indent="0">
              <a:buNone/>
            </a:pPr>
            <a:endParaRPr lang="en-US" sz="2600" dirty="0"/>
          </a:p>
          <a:p>
            <a:pPr>
              <a:buFont typeface="Wingdings" panose="05000000000000000000" pitchFamily="2" charset="2"/>
              <a:buChar char="§"/>
            </a:pPr>
            <a:r>
              <a:rPr lang="en-US" sz="3200" dirty="0"/>
              <a:t> </a:t>
            </a:r>
            <a:r>
              <a:rPr lang="en-US" sz="3200" i="1" dirty="0" smtClean="0"/>
              <a:t>575 </a:t>
            </a:r>
            <a:r>
              <a:rPr lang="en-US" sz="3200" i="1" dirty="0"/>
              <a:t>Wauregan Rd. v. Ohio Sec. Ins. Co.</a:t>
            </a:r>
            <a:r>
              <a:rPr lang="en-US" sz="3200" dirty="0"/>
              <a:t> </a:t>
            </a:r>
            <a:endParaRPr lang="en-US" sz="3200" dirty="0"/>
          </a:p>
          <a:p>
            <a:pPr marL="0" indent="0">
              <a:buNone/>
            </a:pPr>
            <a:r>
              <a:rPr lang="en-US" sz="3200" dirty="0" smtClean="0"/>
              <a:t>(</a:t>
            </a:r>
            <a:r>
              <a:rPr lang="en-US" sz="3200" dirty="0"/>
              <a:t>May 1, 2017), 2017 Conn. Super. LEXIS 2228</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4</a:t>
            </a:fld>
            <a:endParaRPr lang="en-US" dirty="0"/>
          </a:p>
        </p:txBody>
      </p:sp>
    </p:spTree>
    <p:extLst>
      <p:ext uri="{BB962C8B-B14F-4D97-AF65-F5344CB8AC3E}">
        <p14:creationId xmlns:p14="http://schemas.microsoft.com/office/powerpoint/2010/main" val="1073574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INAPPROPRIATE APPLICATION FOR TYPE OF </a:t>
            </a:r>
            <a:r>
              <a:rPr lang="en-US" b="1" dirty="0" smtClean="0"/>
              <a:t>BUSINESS</a:t>
            </a:r>
            <a:endParaRPr lang="en-US" dirty="0"/>
          </a:p>
        </p:txBody>
      </p:sp>
      <p:sp>
        <p:nvSpPr>
          <p:cNvPr id="3" name="Content Placeholder 2"/>
          <p:cNvSpPr>
            <a:spLocks noGrp="1"/>
          </p:cNvSpPr>
          <p:nvPr>
            <p:ph idx="1"/>
          </p:nvPr>
        </p:nvSpPr>
        <p:spPr>
          <a:xfrm>
            <a:off x="977462" y="2060028"/>
            <a:ext cx="10178218" cy="4399756"/>
          </a:xfrm>
        </p:spPr>
        <p:txBody>
          <a:bodyPr>
            <a:normAutofit/>
          </a:bodyPr>
          <a:lstStyle/>
          <a:p>
            <a:pPr lvl="0">
              <a:buFont typeface="Wingdings" panose="05000000000000000000" pitchFamily="2" charset="2"/>
              <a:buChar char="§"/>
            </a:pPr>
            <a:r>
              <a:rPr lang="en-US" sz="4000" dirty="0" smtClean="0"/>
              <a:t>Denying coverage </a:t>
            </a:r>
            <a:r>
              <a:rPr lang="en-US" sz="4000" dirty="0"/>
              <a:t>based on insured’s alleged failure to disclose a pre-policy claim because the policy application was “wholly inappropriate for the kind of business” the insured operated</a:t>
            </a:r>
            <a:r>
              <a:rPr lang="en-US" sz="4000" dirty="0" smtClean="0"/>
              <a:t>.</a:t>
            </a:r>
          </a:p>
          <a:p>
            <a:pPr lvl="0">
              <a:buFont typeface="Wingdings" panose="05000000000000000000" pitchFamily="2" charset="2"/>
              <a:buChar char="§"/>
            </a:pPr>
            <a:r>
              <a:rPr lang="en-US" sz="4000" i="1" dirty="0" smtClean="0"/>
              <a:t>Admiral </a:t>
            </a:r>
            <a:r>
              <a:rPr lang="en-US" sz="4000" i="1" dirty="0"/>
              <a:t>Insurance Company v. Superior Court</a:t>
            </a:r>
            <a:r>
              <a:rPr lang="en-US" sz="4000" dirty="0"/>
              <a:t> (November 21, 2017), 18 Cal. App. 5</a:t>
            </a:r>
            <a:r>
              <a:rPr lang="en-US" sz="4000" baseline="30000" dirty="0"/>
              <a:t>th</a:t>
            </a:r>
            <a:r>
              <a:rPr lang="en-US" sz="4000" dirty="0"/>
              <a:t> 383</a:t>
            </a:r>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40</a:t>
            </a:fld>
            <a:endParaRPr lang="en-US" dirty="0"/>
          </a:p>
        </p:txBody>
      </p:sp>
    </p:spTree>
    <p:extLst>
      <p:ext uri="{BB962C8B-B14F-4D97-AF65-F5344CB8AC3E}">
        <p14:creationId xmlns:p14="http://schemas.microsoft.com/office/powerpoint/2010/main" val="349381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FAILURE TO PAY ACTUAL CASH VALUE OF MOTOR </a:t>
            </a:r>
            <a:r>
              <a:rPr lang="en-US" b="1" dirty="0" smtClean="0"/>
              <a:t>HOME</a:t>
            </a:r>
            <a:endParaRPr lang="en-US" dirty="0"/>
          </a:p>
        </p:txBody>
      </p:sp>
      <p:sp>
        <p:nvSpPr>
          <p:cNvPr id="3" name="Content Placeholder 2"/>
          <p:cNvSpPr>
            <a:spLocks noGrp="1"/>
          </p:cNvSpPr>
          <p:nvPr>
            <p:ph idx="1"/>
          </p:nvPr>
        </p:nvSpPr>
        <p:spPr>
          <a:xfrm>
            <a:off x="1008993" y="1845733"/>
            <a:ext cx="10146687" cy="4460473"/>
          </a:xfrm>
        </p:spPr>
        <p:txBody>
          <a:bodyPr>
            <a:normAutofit lnSpcReduction="10000"/>
          </a:bodyPr>
          <a:lstStyle/>
          <a:p>
            <a:pPr lvl="0">
              <a:buFont typeface="Wingdings" panose="05000000000000000000" pitchFamily="2" charset="2"/>
              <a:buChar char="§"/>
            </a:pPr>
            <a:r>
              <a:rPr lang="en-US" sz="3200" dirty="0"/>
              <a:t>Failing to pay actual cash value of burglarized and damaged motor home.  </a:t>
            </a:r>
          </a:p>
          <a:p>
            <a:pPr lvl="0">
              <a:buFont typeface="Wingdings" panose="05000000000000000000" pitchFamily="2" charset="2"/>
              <a:buChar char="§"/>
            </a:pPr>
            <a:r>
              <a:rPr lang="en-US" sz="3200" dirty="0"/>
              <a:t>Dashboard was </a:t>
            </a:r>
            <a:r>
              <a:rPr lang="en-US" sz="3200" dirty="0" smtClean="0"/>
              <a:t>severely </a:t>
            </a:r>
            <a:r>
              <a:rPr lang="en-US" sz="3200" dirty="0"/>
              <a:t>damaged and a replacement dashboard was no longer sold.  </a:t>
            </a:r>
          </a:p>
          <a:p>
            <a:pPr lvl="0">
              <a:buFont typeface="Wingdings" panose="05000000000000000000" pitchFamily="2" charset="2"/>
              <a:buChar char="§"/>
            </a:pPr>
            <a:r>
              <a:rPr lang="en-US" sz="3200" dirty="0"/>
              <a:t>Carrier claimed only obligated to pay for cost of the $2000 dashboard as if it were still available as opposed to $155,000 for new motor home. </a:t>
            </a:r>
          </a:p>
          <a:p>
            <a:pPr lvl="0">
              <a:buFont typeface="Wingdings" panose="05000000000000000000" pitchFamily="2" charset="2"/>
              <a:buChar char="§"/>
            </a:pPr>
            <a:r>
              <a:rPr lang="en-US" sz="3200" i="1" dirty="0"/>
              <a:t>Harmon v. State Farm</a:t>
            </a:r>
            <a:r>
              <a:rPr lang="en-US" sz="3200" dirty="0"/>
              <a:t> (May 11, 2017), 394 P.3d796; 2017 Ida. LEXIS 127.</a:t>
            </a:r>
          </a:p>
          <a:p>
            <a:pPr marL="0" indent="0">
              <a:buNone/>
            </a:pPr>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41</a:t>
            </a:fld>
            <a:endParaRPr lang="en-US" dirty="0"/>
          </a:p>
        </p:txBody>
      </p:sp>
    </p:spTree>
    <p:extLst>
      <p:ext uri="{BB962C8B-B14F-4D97-AF65-F5344CB8AC3E}">
        <p14:creationId xmlns:p14="http://schemas.microsoft.com/office/powerpoint/2010/main" val="15601110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INSURER’S REFUSAL TO REDUCE ITS LIEN </a:t>
            </a:r>
            <a:endParaRPr lang="en-US" dirty="0"/>
          </a:p>
        </p:txBody>
      </p:sp>
      <p:sp>
        <p:nvSpPr>
          <p:cNvPr id="3" name="Content Placeholder 2"/>
          <p:cNvSpPr>
            <a:spLocks noGrp="1"/>
          </p:cNvSpPr>
          <p:nvPr>
            <p:ph idx="1"/>
          </p:nvPr>
        </p:nvSpPr>
        <p:spPr>
          <a:xfrm>
            <a:off x="1008993" y="1845733"/>
            <a:ext cx="10146687" cy="4460473"/>
          </a:xfrm>
        </p:spPr>
        <p:txBody>
          <a:bodyPr>
            <a:normAutofit fontScale="92500" lnSpcReduction="10000"/>
          </a:bodyPr>
          <a:lstStyle/>
          <a:p>
            <a:pPr lvl="0">
              <a:buFont typeface="Wingdings" panose="05000000000000000000" pitchFamily="2" charset="2"/>
              <a:buChar char="§"/>
            </a:pPr>
            <a:r>
              <a:rPr lang="en-US" sz="3500" dirty="0"/>
              <a:t>Window washer fell three stories to his death</a:t>
            </a:r>
            <a:r>
              <a:rPr lang="en-US" sz="3500" dirty="0" smtClean="0"/>
              <a:t>.</a:t>
            </a:r>
            <a:endParaRPr lang="en-US" sz="1500" dirty="0"/>
          </a:p>
          <a:p>
            <a:pPr lvl="0">
              <a:buFont typeface="Wingdings" panose="05000000000000000000" pitchFamily="2" charset="2"/>
              <a:buChar char="§"/>
            </a:pPr>
            <a:r>
              <a:rPr lang="en-US" sz="3500" dirty="0"/>
              <a:t>His employer’s workers’ compensation carrier paid total benefits to his widow and children of $575,000</a:t>
            </a:r>
            <a:r>
              <a:rPr lang="en-US" sz="3500" dirty="0" smtClean="0"/>
              <a:t>.</a:t>
            </a:r>
            <a:endParaRPr lang="en-US" sz="1700" dirty="0"/>
          </a:p>
          <a:p>
            <a:pPr lvl="0">
              <a:buFont typeface="Wingdings" panose="05000000000000000000" pitchFamily="2" charset="2"/>
              <a:buChar char="§"/>
            </a:pPr>
            <a:r>
              <a:rPr lang="en-US" sz="3500" dirty="0"/>
              <a:t>Estate brought claims against third parties and recovered $1.6 million</a:t>
            </a:r>
            <a:r>
              <a:rPr lang="en-US" sz="3500" dirty="0" smtClean="0"/>
              <a:t>.</a:t>
            </a:r>
            <a:endParaRPr lang="en-US" sz="1700" dirty="0"/>
          </a:p>
          <a:p>
            <a:pPr lvl="0">
              <a:buFont typeface="Wingdings" panose="05000000000000000000" pitchFamily="2" charset="2"/>
              <a:buChar char="§"/>
            </a:pPr>
            <a:r>
              <a:rPr lang="en-US" sz="3500" dirty="0"/>
              <a:t>Workers’ compensation insurer </a:t>
            </a:r>
            <a:r>
              <a:rPr lang="en-US" sz="3500" dirty="0" smtClean="0"/>
              <a:t>refused </a:t>
            </a:r>
            <a:r>
              <a:rPr lang="en-US" sz="3500" dirty="0"/>
              <a:t>to reduce its </a:t>
            </a:r>
            <a:r>
              <a:rPr lang="en-US" sz="3500" dirty="0" smtClean="0"/>
              <a:t>lien and </a:t>
            </a:r>
            <a:r>
              <a:rPr lang="en-US" sz="3500" dirty="0"/>
              <a:t>the estate argued that its failure to do so was bad faith</a:t>
            </a:r>
            <a:r>
              <a:rPr lang="en-US" sz="3500" dirty="0" smtClean="0"/>
              <a:t>.</a:t>
            </a:r>
            <a:endParaRPr lang="en-US" sz="1900" dirty="0"/>
          </a:p>
          <a:p>
            <a:pPr lvl="0">
              <a:buFont typeface="Wingdings" panose="05000000000000000000" pitchFamily="2" charset="2"/>
              <a:buChar char="§"/>
            </a:pPr>
            <a:r>
              <a:rPr lang="en-US" sz="3500" i="1" dirty="0"/>
              <a:t>Twin City Fire Insurance Company v. Leija </a:t>
            </a:r>
            <a:r>
              <a:rPr lang="en-US" sz="3500" dirty="0"/>
              <a:t>(August 31, 2017), 403 P.3d 587</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42</a:t>
            </a:fld>
            <a:endParaRPr lang="en-US" dirty="0"/>
          </a:p>
        </p:txBody>
      </p:sp>
    </p:spTree>
    <p:extLst>
      <p:ext uri="{BB962C8B-B14F-4D97-AF65-F5344CB8AC3E}">
        <p14:creationId xmlns:p14="http://schemas.microsoft.com/office/powerpoint/2010/main" val="3193341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UNREASONABLE CONDUCT DURING INVESTIGATION DESPITE ULTIMATE FINDING OF NO </a:t>
            </a:r>
            <a:r>
              <a:rPr lang="en-US" sz="4000" b="1" dirty="0" smtClean="0"/>
              <a:t>COVERAGE</a:t>
            </a:r>
            <a:endParaRPr lang="en-US" sz="4000"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3600" dirty="0"/>
              <a:t>Failing to respond to insured, withholding relevant documents and referring insured’s claim to fraud unit without reasonable belief that fraud occurred.</a:t>
            </a:r>
          </a:p>
          <a:p>
            <a:pPr lvl="0">
              <a:buFont typeface="Wingdings" panose="05000000000000000000" pitchFamily="2" charset="2"/>
              <a:buChar char="§"/>
            </a:pPr>
            <a:r>
              <a:rPr lang="en-US" sz="3600" dirty="0"/>
              <a:t>Bad faith verdict upheld on appeal despite ultimate determination of no coverage. </a:t>
            </a:r>
          </a:p>
          <a:p>
            <a:pPr lvl="0">
              <a:buFont typeface="Wingdings" panose="05000000000000000000" pitchFamily="2" charset="2"/>
              <a:buChar char="§"/>
            </a:pPr>
            <a:r>
              <a:rPr lang="en-US" sz="3600" i="1" dirty="0"/>
              <a:t>Webb v. Farm Bureau Prop. &amp; </a:t>
            </a:r>
            <a:r>
              <a:rPr lang="en-US" sz="3600" i="1" dirty="0"/>
              <a:t>Cas</a:t>
            </a:r>
            <a:r>
              <a:rPr lang="en-US" sz="3600" i="1" dirty="0"/>
              <a:t>. Ins. Co. </a:t>
            </a:r>
            <a:r>
              <a:rPr lang="en-US" sz="3600" dirty="0"/>
              <a:t>(Dec. 12, 2017), 2017 </a:t>
            </a:r>
            <a:r>
              <a:rPr lang="en-US" sz="3600" dirty="0"/>
              <a:t>Ariz</a:t>
            </a:r>
            <a:r>
              <a:rPr lang="en-US" sz="3600" dirty="0"/>
              <a:t> App. </a:t>
            </a:r>
            <a:r>
              <a:rPr lang="en-US" sz="3600" dirty="0"/>
              <a:t>Unpup</a:t>
            </a:r>
            <a:r>
              <a:rPr lang="en-US" sz="3600" dirty="0"/>
              <a:t>. LEXIS 1863.</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43</a:t>
            </a:fld>
            <a:endParaRPr lang="en-US" dirty="0"/>
          </a:p>
        </p:txBody>
      </p:sp>
    </p:spTree>
    <p:extLst>
      <p:ext uri="{BB962C8B-B14F-4D97-AF65-F5344CB8AC3E}">
        <p14:creationId xmlns:p14="http://schemas.microsoft.com/office/powerpoint/2010/main" val="756075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CLAIM HANDLER “MOCKING” THE INSURED </a:t>
            </a:r>
            <a:endParaRPr lang="en-US" dirty="0"/>
          </a:p>
        </p:txBody>
      </p:sp>
      <p:sp>
        <p:nvSpPr>
          <p:cNvPr id="3" name="Content Placeholder 2"/>
          <p:cNvSpPr>
            <a:spLocks noGrp="1"/>
          </p:cNvSpPr>
          <p:nvPr>
            <p:ph idx="1"/>
          </p:nvPr>
        </p:nvSpPr>
        <p:spPr>
          <a:xfrm>
            <a:off x="903890" y="1992878"/>
            <a:ext cx="10251790" cy="4281797"/>
          </a:xfrm>
        </p:spPr>
        <p:txBody>
          <a:bodyPr>
            <a:noAutofit/>
          </a:bodyPr>
          <a:lstStyle/>
          <a:p>
            <a:pPr lvl="0">
              <a:buFont typeface="Wingdings" panose="05000000000000000000" pitchFamily="2" charset="2"/>
              <a:buChar char="§"/>
            </a:pPr>
            <a:r>
              <a:rPr lang="en-US" sz="3600" dirty="0"/>
              <a:t>C</a:t>
            </a:r>
            <a:r>
              <a:rPr lang="en-US" sz="3600" dirty="0" smtClean="0"/>
              <a:t>laim manager </a:t>
            </a:r>
            <a:r>
              <a:rPr lang="en-US" sz="3600" dirty="0"/>
              <a:t>allegedly “mocked” insured by accusing her of lying about part of the claim and asking whether she was “acting this way out of spite</a:t>
            </a:r>
            <a:r>
              <a:rPr lang="en-US" sz="3600" dirty="0" smtClean="0"/>
              <a:t>?”</a:t>
            </a:r>
            <a:endParaRPr lang="en-US" sz="3600" dirty="0"/>
          </a:p>
          <a:p>
            <a:pPr lvl="0">
              <a:buFont typeface="Wingdings" panose="05000000000000000000" pitchFamily="2" charset="2"/>
              <a:buChar char="§"/>
            </a:pPr>
            <a:r>
              <a:rPr lang="en-US" sz="3600" dirty="0"/>
              <a:t>Insured claimed that this caused her to become hysterical, inconsolable and to suffer a panic attack</a:t>
            </a:r>
            <a:r>
              <a:rPr lang="en-US" sz="3600" dirty="0" smtClean="0"/>
              <a:t>.</a:t>
            </a:r>
            <a:endParaRPr lang="en-US" sz="3600" dirty="0"/>
          </a:p>
          <a:p>
            <a:pPr lvl="0">
              <a:buFont typeface="Wingdings" panose="05000000000000000000" pitchFamily="2" charset="2"/>
              <a:buChar char="§"/>
            </a:pPr>
            <a:r>
              <a:rPr lang="en-US" sz="3600" i="1" dirty="0"/>
              <a:t>Smillie v. State Farm Gen. Ins. Co.</a:t>
            </a:r>
            <a:r>
              <a:rPr lang="en-US" sz="3600" dirty="0"/>
              <a:t> (May 12, 2017), 2017 Cal. App., unpub. LEXIS </a:t>
            </a:r>
            <a:r>
              <a:rPr lang="en-US" sz="3600" dirty="0" smtClean="0"/>
              <a:t>3252</a:t>
            </a:r>
            <a:endParaRPr lang="en-US" sz="3600" dirty="0"/>
          </a:p>
        </p:txBody>
      </p:sp>
      <p:sp>
        <p:nvSpPr>
          <p:cNvPr id="4" name="Slide Number Placeholder 3"/>
          <p:cNvSpPr>
            <a:spLocks noGrp="1"/>
          </p:cNvSpPr>
          <p:nvPr>
            <p:ph type="sldNum" sz="quarter" idx="12"/>
          </p:nvPr>
        </p:nvSpPr>
        <p:spPr/>
        <p:txBody>
          <a:bodyPr/>
          <a:lstStyle/>
          <a:p>
            <a:fld id="{96018CC7-6A72-4A4C-8796-87D617F8C535}" type="slidenum">
              <a:rPr lang="en-US" smtClean="0"/>
              <a:t>44</a:t>
            </a:fld>
            <a:endParaRPr lang="en-US" dirty="0"/>
          </a:p>
        </p:txBody>
      </p:sp>
    </p:spTree>
    <p:extLst>
      <p:ext uri="{BB962C8B-B14F-4D97-AF65-F5344CB8AC3E}">
        <p14:creationId xmlns:p14="http://schemas.microsoft.com/office/powerpoint/2010/main" val="2593888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68" y="3478924"/>
            <a:ext cx="4029759" cy="2685516"/>
          </a:xfrm>
          <a:prstGeom prst="rect">
            <a:avLst/>
          </a:prstGeom>
        </p:spPr>
      </p:pic>
      <p:sp>
        <p:nvSpPr>
          <p:cNvPr id="2" name="Title 1"/>
          <p:cNvSpPr>
            <a:spLocks noGrp="1"/>
          </p:cNvSpPr>
          <p:nvPr>
            <p:ph type="title"/>
          </p:nvPr>
        </p:nvSpPr>
        <p:spPr/>
        <p:txBody>
          <a:bodyPr>
            <a:normAutofit/>
          </a:bodyPr>
          <a:lstStyle/>
          <a:p>
            <a:r>
              <a:rPr lang="en-US" b="1" dirty="0"/>
              <a:t>DECISION THAT INSURED DID NOT NEED EPIDURAL STEROID </a:t>
            </a:r>
            <a:r>
              <a:rPr lang="en-US" b="1" dirty="0" smtClean="0"/>
              <a:t>INJECTIONS</a:t>
            </a:r>
            <a:endParaRPr lang="en-US" dirty="0"/>
          </a:p>
        </p:txBody>
      </p:sp>
      <p:sp>
        <p:nvSpPr>
          <p:cNvPr id="3" name="Content Placeholder 2"/>
          <p:cNvSpPr>
            <a:spLocks noGrp="1"/>
          </p:cNvSpPr>
          <p:nvPr>
            <p:ph idx="1"/>
          </p:nvPr>
        </p:nvSpPr>
        <p:spPr>
          <a:xfrm>
            <a:off x="4246180" y="1845734"/>
            <a:ext cx="6909500" cy="4318706"/>
          </a:xfrm>
        </p:spPr>
        <p:txBody>
          <a:bodyPr>
            <a:normAutofit lnSpcReduction="10000"/>
          </a:bodyPr>
          <a:lstStyle/>
          <a:p>
            <a:pPr lvl="0">
              <a:buFont typeface="Wingdings" panose="05000000000000000000" pitchFamily="2" charset="2"/>
              <a:buChar char="§"/>
            </a:pPr>
            <a:r>
              <a:rPr lang="en-US" sz="3600" dirty="0"/>
              <a:t>Insurer decided insured did not need epidural steroid injections based upon opinion of insurer’s medical expert without further investigation despite subsequent recommendations by insured’s doctor to have them done.  </a:t>
            </a:r>
          </a:p>
          <a:p>
            <a:pPr lvl="0">
              <a:buFont typeface="Wingdings" panose="05000000000000000000" pitchFamily="2" charset="2"/>
              <a:buChar char="§"/>
            </a:pPr>
            <a:r>
              <a:rPr lang="en-US" sz="3600" i="1" dirty="0"/>
              <a:t>Zubillaga</a:t>
            </a:r>
            <a:r>
              <a:rPr lang="en-US" sz="3600" i="1" dirty="0"/>
              <a:t> v. Allstate</a:t>
            </a:r>
            <a:r>
              <a:rPr lang="en-US" sz="3600" dirty="0"/>
              <a:t> (June 19, 2017), 12 Cal. App. 5</a:t>
            </a:r>
            <a:r>
              <a:rPr lang="en-US" sz="3600" baseline="30000" dirty="0"/>
              <a:t>th</a:t>
            </a:r>
            <a:r>
              <a:rPr lang="en-US" sz="3600" dirty="0"/>
              <a:t> 1017.</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45</a:t>
            </a:fld>
            <a:endParaRPr lang="en-US" dirty="0"/>
          </a:p>
        </p:txBody>
      </p:sp>
    </p:spTree>
    <p:extLst>
      <p:ext uri="{BB962C8B-B14F-4D97-AF65-F5344CB8AC3E}">
        <p14:creationId xmlns:p14="http://schemas.microsoft.com/office/powerpoint/2010/main" val="3698725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8038" y="1745420"/>
            <a:ext cx="2993962" cy="4223987"/>
          </a:xfrm>
          <a:prstGeom prst="rect">
            <a:avLst/>
          </a:prstGeom>
        </p:spPr>
      </p:pic>
      <p:sp>
        <p:nvSpPr>
          <p:cNvPr id="2" name="Title 1"/>
          <p:cNvSpPr>
            <a:spLocks noGrp="1"/>
          </p:cNvSpPr>
          <p:nvPr>
            <p:ph type="title"/>
          </p:nvPr>
        </p:nvSpPr>
        <p:spPr/>
        <p:txBody>
          <a:bodyPr/>
          <a:lstStyle/>
          <a:p>
            <a:r>
              <a:rPr lang="en-US" b="1" dirty="0"/>
              <a:t>EXPOSING INSURED TO EXCESS </a:t>
            </a:r>
            <a:r>
              <a:rPr lang="en-US" b="1" dirty="0" smtClean="0"/>
              <a:t>VERDICT</a:t>
            </a:r>
            <a:endParaRPr lang="en-US" dirty="0"/>
          </a:p>
        </p:txBody>
      </p:sp>
      <p:sp>
        <p:nvSpPr>
          <p:cNvPr id="3" name="Content Placeholder 2"/>
          <p:cNvSpPr>
            <a:spLocks noGrp="1"/>
          </p:cNvSpPr>
          <p:nvPr>
            <p:ph idx="1"/>
          </p:nvPr>
        </p:nvSpPr>
        <p:spPr>
          <a:xfrm>
            <a:off x="903890" y="1845733"/>
            <a:ext cx="9122979" cy="4523535"/>
          </a:xfrm>
        </p:spPr>
        <p:txBody>
          <a:bodyPr>
            <a:normAutofit/>
          </a:bodyPr>
          <a:lstStyle/>
          <a:p>
            <a:pPr lvl="0">
              <a:buFont typeface="Wingdings" panose="05000000000000000000" pitchFamily="2" charset="2"/>
              <a:buChar char="§"/>
            </a:pPr>
            <a:r>
              <a:rPr lang="en-US" sz="3600" dirty="0"/>
              <a:t>F</a:t>
            </a:r>
            <a:r>
              <a:rPr lang="en-US" sz="3600" dirty="0" smtClean="0"/>
              <a:t>ailing </a:t>
            </a:r>
            <a:r>
              <a:rPr lang="en-US" sz="3600" dirty="0"/>
              <a:t>to communicate the risk of an excess verdict, to advise the insured to seek outside counsel and to settle when the insurer should have known that the failure would expose the insured to an excess judgment</a:t>
            </a:r>
            <a:r>
              <a:rPr lang="en-US" sz="3600" dirty="0" smtClean="0"/>
              <a:t>.</a:t>
            </a:r>
            <a:endParaRPr lang="en-US" sz="3600" dirty="0"/>
          </a:p>
          <a:p>
            <a:pPr>
              <a:buFont typeface="Wingdings" panose="05000000000000000000" pitchFamily="2" charset="2"/>
              <a:buChar char="§"/>
            </a:pPr>
            <a:r>
              <a:rPr lang="en-US" sz="3600" dirty="0"/>
              <a:t> </a:t>
            </a:r>
            <a:r>
              <a:rPr lang="en-US" sz="3600" i="1" dirty="0" smtClean="0"/>
              <a:t>Mason </a:t>
            </a:r>
            <a:r>
              <a:rPr lang="en-US" sz="3600" i="1" dirty="0"/>
              <a:t>v. Liberty Mutual Insurance Company</a:t>
            </a:r>
            <a:r>
              <a:rPr lang="en-US" sz="3600" dirty="0"/>
              <a:t> (July 18, 2017), 2017 Conn. Super. LEXIS </a:t>
            </a:r>
            <a:r>
              <a:rPr lang="en-US" sz="3600" dirty="0" smtClean="0"/>
              <a:t>4019</a:t>
            </a:r>
            <a:endParaRPr lang="en-US" sz="3600" dirty="0"/>
          </a:p>
        </p:txBody>
      </p:sp>
      <p:sp>
        <p:nvSpPr>
          <p:cNvPr id="4" name="Slide Number Placeholder 3"/>
          <p:cNvSpPr>
            <a:spLocks noGrp="1"/>
          </p:cNvSpPr>
          <p:nvPr>
            <p:ph type="sldNum" sz="quarter" idx="12"/>
          </p:nvPr>
        </p:nvSpPr>
        <p:spPr/>
        <p:txBody>
          <a:bodyPr/>
          <a:lstStyle/>
          <a:p>
            <a:fld id="{96018CC7-6A72-4A4C-8796-87D617F8C535}" type="slidenum">
              <a:rPr lang="en-US" smtClean="0"/>
              <a:t>46</a:t>
            </a:fld>
            <a:endParaRPr lang="en-US" dirty="0"/>
          </a:p>
        </p:txBody>
      </p:sp>
    </p:spTree>
    <p:extLst>
      <p:ext uri="{BB962C8B-B14F-4D97-AF65-F5344CB8AC3E}">
        <p14:creationId xmlns:p14="http://schemas.microsoft.com/office/powerpoint/2010/main" val="2269564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DENIAL OF CLAIM OCCURRING OUTSIDE OF COVERAGE </a:t>
            </a:r>
            <a:r>
              <a:rPr lang="en-US" b="1" dirty="0" smtClean="0"/>
              <a:t>TERRITORY</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a:t>Insurer denied theft claim for insureds traveling on business in Thailand where definition of coverage territory allegedly ambiguous.</a:t>
            </a:r>
          </a:p>
          <a:p>
            <a:pPr lvl="0">
              <a:buFont typeface="Wingdings" panose="05000000000000000000" pitchFamily="2" charset="2"/>
              <a:buChar char="§"/>
            </a:pPr>
            <a:r>
              <a:rPr lang="en-US" sz="4000" i="1" dirty="0"/>
              <a:t>Khurana</a:t>
            </a:r>
            <a:r>
              <a:rPr lang="en-US" sz="4000" i="1" dirty="0"/>
              <a:t> v. AMCO Ins. Co</a:t>
            </a:r>
            <a:r>
              <a:rPr lang="en-US" sz="4000" dirty="0"/>
              <a:t>. (September 29, 2017), 2017 Ida. App. </a:t>
            </a:r>
            <a:r>
              <a:rPr lang="en-US" sz="4000" dirty="0"/>
              <a:t>Unpub</a:t>
            </a:r>
            <a:r>
              <a:rPr lang="en-US" sz="4000" dirty="0"/>
              <a:t>. LEXIS 312.</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47</a:t>
            </a:fld>
            <a:endParaRPr lang="en-US" dirty="0"/>
          </a:p>
        </p:txBody>
      </p:sp>
    </p:spTree>
    <p:extLst>
      <p:ext uri="{BB962C8B-B14F-4D97-AF65-F5344CB8AC3E}">
        <p14:creationId xmlns:p14="http://schemas.microsoft.com/office/powerpoint/2010/main" val="2707156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61" y="2665369"/>
            <a:ext cx="4301194" cy="2866406"/>
          </a:xfrm>
          <a:prstGeom prst="rect">
            <a:avLst/>
          </a:prstGeom>
        </p:spPr>
      </p:pic>
      <p:sp>
        <p:nvSpPr>
          <p:cNvPr id="2" name="Title 1"/>
          <p:cNvSpPr>
            <a:spLocks noGrp="1"/>
          </p:cNvSpPr>
          <p:nvPr>
            <p:ph type="title"/>
          </p:nvPr>
        </p:nvSpPr>
        <p:spPr/>
        <p:txBody>
          <a:bodyPr>
            <a:normAutofit/>
          </a:bodyPr>
          <a:lstStyle/>
          <a:p>
            <a:r>
              <a:rPr lang="en-US" b="1" dirty="0"/>
              <a:t>INSURED TAKING THE FIFTH </a:t>
            </a:r>
            <a:endParaRPr lang="en-US" dirty="0"/>
          </a:p>
        </p:txBody>
      </p:sp>
      <p:sp>
        <p:nvSpPr>
          <p:cNvPr id="3" name="Content Placeholder 2"/>
          <p:cNvSpPr>
            <a:spLocks noGrp="1"/>
          </p:cNvSpPr>
          <p:nvPr>
            <p:ph idx="1"/>
          </p:nvPr>
        </p:nvSpPr>
        <p:spPr>
          <a:xfrm>
            <a:off x="929115" y="2028296"/>
            <a:ext cx="7594775" cy="4614051"/>
          </a:xfrm>
        </p:spPr>
        <p:txBody>
          <a:bodyPr>
            <a:noAutofit/>
          </a:bodyPr>
          <a:lstStyle/>
          <a:p>
            <a:pPr lvl="0">
              <a:buFont typeface="Wingdings" panose="05000000000000000000" pitchFamily="2" charset="2"/>
              <a:buChar char="§"/>
            </a:pPr>
            <a:r>
              <a:rPr lang="en-US" sz="4000" dirty="0"/>
              <a:t>D</a:t>
            </a:r>
            <a:r>
              <a:rPr lang="en-US" sz="4000" dirty="0" smtClean="0"/>
              <a:t>octor</a:t>
            </a:r>
            <a:r>
              <a:rPr lang="en-US" sz="4000" dirty="0" smtClean="0"/>
              <a:t> in medical malpractice suit</a:t>
            </a:r>
            <a:r>
              <a:rPr lang="en-US" sz="4000" dirty="0"/>
              <a:t> breached </a:t>
            </a:r>
            <a:r>
              <a:rPr lang="en-US" sz="4000" dirty="0" smtClean="0"/>
              <a:t>duty to cooperate by invoking</a:t>
            </a:r>
            <a:r>
              <a:rPr lang="en-US" sz="4000" dirty="0" smtClean="0"/>
              <a:t> </a:t>
            </a:r>
            <a:r>
              <a:rPr lang="en-US" sz="4000" dirty="0"/>
              <a:t>his Fifth Amendment </a:t>
            </a:r>
            <a:r>
              <a:rPr lang="en-US" sz="4000" dirty="0" smtClean="0"/>
              <a:t>right.</a:t>
            </a:r>
            <a:endParaRPr lang="en-US" sz="4000" dirty="0"/>
          </a:p>
          <a:p>
            <a:pPr lvl="0">
              <a:buFont typeface="Wingdings" panose="05000000000000000000" pitchFamily="2" charset="2"/>
              <a:buChar char="§"/>
            </a:pPr>
            <a:r>
              <a:rPr lang="en-US" sz="4000" i="1" dirty="0"/>
              <a:t>Lemaster v. Med. Protective Ins. Servs. </a:t>
            </a:r>
            <a:r>
              <a:rPr lang="en-US" sz="4000" dirty="0"/>
              <a:t>(July 21, 2017), 2017 Ky. App., unpub. LEXIS </a:t>
            </a:r>
            <a:r>
              <a:rPr lang="en-US" sz="4000" dirty="0" smtClean="0"/>
              <a:t>534</a:t>
            </a:r>
            <a:endParaRPr lang="en-US" sz="4000" dirty="0"/>
          </a:p>
        </p:txBody>
      </p:sp>
      <p:sp>
        <p:nvSpPr>
          <p:cNvPr id="4" name="Slide Number Placeholder 3"/>
          <p:cNvSpPr>
            <a:spLocks noGrp="1"/>
          </p:cNvSpPr>
          <p:nvPr>
            <p:ph type="sldNum" sz="quarter" idx="12"/>
          </p:nvPr>
        </p:nvSpPr>
        <p:spPr/>
        <p:txBody>
          <a:bodyPr/>
          <a:lstStyle/>
          <a:p>
            <a:fld id="{96018CC7-6A72-4A4C-8796-87D617F8C535}" type="slidenum">
              <a:rPr lang="en-US" smtClean="0"/>
              <a:t>48</a:t>
            </a:fld>
            <a:endParaRPr lang="en-US" dirty="0"/>
          </a:p>
        </p:txBody>
      </p:sp>
    </p:spTree>
    <p:extLst>
      <p:ext uri="{BB962C8B-B14F-4D97-AF65-F5344CB8AC3E}">
        <p14:creationId xmlns:p14="http://schemas.microsoft.com/office/powerpoint/2010/main" val="1242251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6974" y="1866701"/>
            <a:ext cx="4466967" cy="4463743"/>
          </a:xfrm>
          <a:prstGeom prst="rect">
            <a:avLst/>
          </a:prstGeom>
        </p:spPr>
      </p:pic>
      <p:sp>
        <p:nvSpPr>
          <p:cNvPr id="2" name="Title 1"/>
          <p:cNvSpPr>
            <a:spLocks noGrp="1"/>
          </p:cNvSpPr>
          <p:nvPr>
            <p:ph type="title"/>
          </p:nvPr>
        </p:nvSpPr>
        <p:spPr/>
        <p:txBody>
          <a:bodyPr>
            <a:normAutofit/>
          </a:bodyPr>
          <a:lstStyle/>
          <a:p>
            <a:r>
              <a:rPr lang="en-US" b="1" dirty="0"/>
              <a:t>INCORRECT DETERMINATION DAMAGE DID NOT EXCEED </a:t>
            </a:r>
            <a:r>
              <a:rPr lang="en-US" b="1" dirty="0" smtClean="0"/>
              <a:t>DEDUCTIBLE</a:t>
            </a:r>
            <a:endParaRPr lang="en-US" dirty="0"/>
          </a:p>
        </p:txBody>
      </p:sp>
      <p:sp>
        <p:nvSpPr>
          <p:cNvPr id="3" name="Content Placeholder 2"/>
          <p:cNvSpPr>
            <a:spLocks noGrp="1"/>
          </p:cNvSpPr>
          <p:nvPr>
            <p:ph idx="1"/>
          </p:nvPr>
        </p:nvSpPr>
        <p:spPr>
          <a:xfrm>
            <a:off x="1097280" y="1845734"/>
            <a:ext cx="6985175" cy="4023360"/>
          </a:xfrm>
        </p:spPr>
        <p:txBody>
          <a:bodyPr/>
          <a:lstStyle/>
          <a:p>
            <a:pPr lvl="0">
              <a:buFont typeface="Wingdings" panose="05000000000000000000" pitchFamily="2" charset="2"/>
              <a:buChar char="§"/>
            </a:pPr>
            <a:r>
              <a:rPr lang="en-US" sz="4000" dirty="0"/>
              <a:t>Determination that wind and hail damage did not exceed insured’s deductible. </a:t>
            </a:r>
          </a:p>
          <a:p>
            <a:pPr lvl="0">
              <a:buFont typeface="Wingdings" panose="05000000000000000000" pitchFamily="2" charset="2"/>
              <a:buChar char="§"/>
            </a:pPr>
            <a:r>
              <a:rPr lang="en-US" sz="4000" i="1" dirty="0"/>
              <a:t>Lazos</a:t>
            </a:r>
            <a:r>
              <a:rPr lang="en-US" sz="4000" i="1" dirty="0"/>
              <a:t> v. State Farm Lloyds</a:t>
            </a:r>
            <a:r>
              <a:rPr lang="en-US" sz="4000" dirty="0"/>
              <a:t> (January 24, 2018), 2018 Tex. App. LEXIS. </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49</a:t>
            </a:fld>
            <a:endParaRPr lang="en-US" dirty="0"/>
          </a:p>
        </p:txBody>
      </p:sp>
    </p:spTree>
    <p:extLst>
      <p:ext uri="{BB962C8B-B14F-4D97-AF65-F5344CB8AC3E}">
        <p14:creationId xmlns:p14="http://schemas.microsoft.com/office/powerpoint/2010/main" val="170825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6974" y="1866701"/>
            <a:ext cx="4466967" cy="4463743"/>
          </a:xfrm>
          <a:prstGeom prst="rect">
            <a:avLst/>
          </a:prstGeom>
        </p:spPr>
      </p:pic>
      <p:sp>
        <p:nvSpPr>
          <p:cNvPr id="2" name="Title 1"/>
          <p:cNvSpPr>
            <a:spLocks noGrp="1"/>
          </p:cNvSpPr>
          <p:nvPr>
            <p:ph type="title"/>
          </p:nvPr>
        </p:nvSpPr>
        <p:spPr/>
        <p:txBody>
          <a:bodyPr>
            <a:noAutofit/>
          </a:bodyPr>
          <a:lstStyle/>
          <a:p>
            <a:r>
              <a:rPr lang="en-US" sz="4000" b="1" dirty="0"/>
              <a:t>DENIAL OF COVERAGE FOR OVERLY BROAD INTERPRETATION AND APPLICATION OF </a:t>
            </a:r>
            <a:r>
              <a:rPr lang="en-US" sz="4000" b="1" dirty="0" smtClean="0"/>
              <a:t>EXCLUSION</a:t>
            </a:r>
            <a:endParaRPr lang="en-US" sz="4000" dirty="0"/>
          </a:p>
        </p:txBody>
      </p:sp>
      <p:sp>
        <p:nvSpPr>
          <p:cNvPr id="3" name="Content Placeholder 2"/>
          <p:cNvSpPr>
            <a:spLocks noGrp="1"/>
          </p:cNvSpPr>
          <p:nvPr>
            <p:ph idx="1"/>
          </p:nvPr>
        </p:nvSpPr>
        <p:spPr>
          <a:xfrm>
            <a:off x="1097280" y="1845734"/>
            <a:ext cx="7489672" cy="4484710"/>
          </a:xfrm>
        </p:spPr>
        <p:txBody>
          <a:bodyPr>
            <a:normAutofit/>
          </a:bodyPr>
          <a:lstStyle/>
          <a:p>
            <a:pPr lvl="0">
              <a:buFont typeface="Wingdings" panose="05000000000000000000" pitchFamily="2" charset="2"/>
              <a:buChar char="§"/>
            </a:pPr>
            <a:r>
              <a:rPr lang="en-US" sz="3200" dirty="0"/>
              <a:t>D</a:t>
            </a:r>
            <a:r>
              <a:rPr lang="en-US" sz="3200" dirty="0" smtClean="0"/>
              <a:t>enied claim </a:t>
            </a:r>
            <a:r>
              <a:rPr lang="en-US" sz="3200" dirty="0"/>
              <a:t>for </a:t>
            </a:r>
            <a:r>
              <a:rPr lang="en-US" sz="3200" dirty="0" smtClean="0"/>
              <a:t>basement flooding damage under “ground water” exclusion.  </a:t>
            </a:r>
            <a:endParaRPr lang="en-US" sz="3200" dirty="0"/>
          </a:p>
          <a:p>
            <a:pPr lvl="0">
              <a:buFont typeface="Wingdings" panose="05000000000000000000" pitchFamily="2" charset="2"/>
              <a:buChar char="§"/>
            </a:pPr>
            <a:r>
              <a:rPr lang="en-US" sz="3200" dirty="0"/>
              <a:t>Carrier argued that “ground water” included rain water that traveled from roof into channel in a window well and from there into the basement. </a:t>
            </a:r>
          </a:p>
          <a:p>
            <a:pPr lvl="0">
              <a:buFont typeface="Wingdings" panose="05000000000000000000" pitchFamily="2" charset="2"/>
              <a:buChar char="§"/>
            </a:pPr>
            <a:r>
              <a:rPr lang="en-US" sz="3200" i="1" dirty="0"/>
              <a:t>Ridgewood Grp., LLC v. Millers Capital Ins. Co. </a:t>
            </a:r>
            <a:r>
              <a:rPr lang="en-US" sz="3200" dirty="0"/>
              <a:t>(Feb. 28, 2017), 2017 Pa. Super. Unpub. LEXIS 764; 161 A. 3d </a:t>
            </a:r>
            <a:r>
              <a:rPr lang="en-US" sz="3200" dirty="0" smtClean="0"/>
              <a:t>392</a:t>
            </a:r>
            <a:endParaRPr lang="en-US" sz="3200" dirty="0"/>
          </a:p>
        </p:txBody>
      </p:sp>
      <p:sp>
        <p:nvSpPr>
          <p:cNvPr id="4" name="Slide Number Placeholder 3"/>
          <p:cNvSpPr>
            <a:spLocks noGrp="1"/>
          </p:cNvSpPr>
          <p:nvPr>
            <p:ph type="sldNum" sz="quarter" idx="12"/>
          </p:nvPr>
        </p:nvSpPr>
        <p:spPr/>
        <p:txBody>
          <a:bodyPr/>
          <a:lstStyle/>
          <a:p>
            <a:fld id="{96018CC7-6A72-4A4C-8796-87D617F8C535}" type="slidenum">
              <a:rPr lang="en-US" smtClean="0"/>
              <a:t>5</a:t>
            </a:fld>
            <a:endParaRPr lang="en-US" dirty="0"/>
          </a:p>
        </p:txBody>
      </p:sp>
    </p:spTree>
    <p:extLst>
      <p:ext uri="{BB962C8B-B14F-4D97-AF65-F5344CB8AC3E}">
        <p14:creationId xmlns:p14="http://schemas.microsoft.com/office/powerpoint/2010/main" val="589968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FAILURE TO EXPLAIN DENIAL </a:t>
            </a:r>
            <a:endParaRPr lang="en-US" dirty="0"/>
          </a:p>
        </p:txBody>
      </p:sp>
      <p:sp>
        <p:nvSpPr>
          <p:cNvPr id="3" name="Content Placeholder 2"/>
          <p:cNvSpPr>
            <a:spLocks noGrp="1"/>
          </p:cNvSpPr>
          <p:nvPr>
            <p:ph idx="1"/>
          </p:nvPr>
        </p:nvSpPr>
        <p:spPr>
          <a:xfrm>
            <a:off x="903891" y="2039007"/>
            <a:ext cx="10251790" cy="4246179"/>
          </a:xfrm>
        </p:spPr>
        <p:txBody>
          <a:bodyPr>
            <a:normAutofit/>
          </a:bodyPr>
          <a:lstStyle/>
          <a:p>
            <a:pPr lvl="0">
              <a:buFont typeface="Wingdings" panose="05000000000000000000" pitchFamily="2" charset="2"/>
              <a:buChar char="§"/>
            </a:pPr>
            <a:r>
              <a:rPr lang="en-US" sz="4000" dirty="0" smtClean="0"/>
              <a:t>F</a:t>
            </a:r>
            <a:r>
              <a:rPr lang="en-US" sz="4000" dirty="0" smtClean="0"/>
              <a:t>ailure </a:t>
            </a:r>
            <a:r>
              <a:rPr lang="en-US" sz="4000" dirty="0"/>
              <a:t>to provide a reasonable explanation of the “basis relied upon </a:t>
            </a:r>
            <a:r>
              <a:rPr lang="en-US" sz="4000" dirty="0" smtClean="0"/>
              <a:t>for </a:t>
            </a:r>
            <a:r>
              <a:rPr lang="en-US" sz="4000" dirty="0"/>
              <a:t>the </a:t>
            </a:r>
            <a:r>
              <a:rPr lang="en-US" sz="4000" dirty="0" smtClean="0"/>
              <a:t>denial” of coverage. </a:t>
            </a:r>
            <a:endParaRPr lang="en-US" sz="4000" dirty="0"/>
          </a:p>
          <a:p>
            <a:pPr lvl="0">
              <a:buFont typeface="Wingdings" panose="05000000000000000000" pitchFamily="2" charset="2"/>
              <a:buChar char="§"/>
            </a:pPr>
            <a:r>
              <a:rPr lang="en-US" sz="4000" i="1" dirty="0"/>
              <a:t>Family Garage, Inc. v. Liberty Mutual Fire Insurance Company </a:t>
            </a:r>
            <a:r>
              <a:rPr lang="en-US" sz="4000" dirty="0"/>
              <a:t>(October 2, 2017), 2017 Conn. Super. LEXIS </a:t>
            </a:r>
            <a:r>
              <a:rPr lang="en-US" sz="4000" dirty="0" smtClean="0"/>
              <a:t>4582</a:t>
            </a:r>
            <a:endParaRPr lang="en-US" sz="4000" dirty="0"/>
          </a:p>
        </p:txBody>
      </p:sp>
      <p:sp>
        <p:nvSpPr>
          <p:cNvPr id="4" name="Slide Number Placeholder 3"/>
          <p:cNvSpPr>
            <a:spLocks noGrp="1"/>
          </p:cNvSpPr>
          <p:nvPr>
            <p:ph type="sldNum" sz="quarter" idx="12"/>
          </p:nvPr>
        </p:nvSpPr>
        <p:spPr/>
        <p:txBody>
          <a:bodyPr/>
          <a:lstStyle/>
          <a:p>
            <a:fld id="{96018CC7-6A72-4A4C-8796-87D617F8C535}" type="slidenum">
              <a:rPr lang="en-US" smtClean="0"/>
              <a:t>50</a:t>
            </a:fld>
            <a:endParaRPr lang="en-US" dirty="0"/>
          </a:p>
        </p:txBody>
      </p:sp>
    </p:spTree>
    <p:extLst>
      <p:ext uri="{BB962C8B-B14F-4D97-AF65-F5344CB8AC3E}">
        <p14:creationId xmlns:p14="http://schemas.microsoft.com/office/powerpoint/2010/main" val="6915104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DENIAL FOR INSUREDS REFUSAL TO GIVE A SECOND EXAM UNDER </a:t>
            </a:r>
            <a:r>
              <a:rPr lang="en-US" b="1" dirty="0" smtClean="0"/>
              <a:t>OATH</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a:t>Denial of coverage when insured refused to participate in a second exam under oath. </a:t>
            </a:r>
          </a:p>
          <a:p>
            <a:pPr lvl="0">
              <a:buFont typeface="Wingdings" panose="05000000000000000000" pitchFamily="2" charset="2"/>
              <a:buChar char="§"/>
            </a:pPr>
            <a:r>
              <a:rPr lang="en-US" sz="4000" i="1" dirty="0"/>
              <a:t>Munoz v. State Farm</a:t>
            </a:r>
            <a:r>
              <a:rPr lang="en-US" sz="4000" dirty="0"/>
              <a:t> (Nov. 9, 2017), 2017 Cal. App. </a:t>
            </a:r>
            <a:r>
              <a:rPr lang="en-US" sz="4000" dirty="0"/>
              <a:t>Unpub</a:t>
            </a:r>
            <a:r>
              <a:rPr lang="en-US" sz="4000" dirty="0"/>
              <a:t>. LEXIS 7728.</a:t>
            </a:r>
          </a:p>
          <a:p>
            <a:r>
              <a:rPr lang="en-US" dirty="0"/>
              <a:t> </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51</a:t>
            </a:fld>
            <a:endParaRPr lang="en-US" dirty="0"/>
          </a:p>
        </p:txBody>
      </p:sp>
    </p:spTree>
    <p:extLst>
      <p:ext uri="{BB962C8B-B14F-4D97-AF65-F5344CB8AC3E}">
        <p14:creationId xmlns:p14="http://schemas.microsoft.com/office/powerpoint/2010/main" val="3429936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RELYING UPON INAPPLICABLE EXCLUSIONS </a:t>
            </a:r>
            <a:endParaRPr lang="en-US" dirty="0"/>
          </a:p>
        </p:txBody>
      </p:sp>
      <p:sp>
        <p:nvSpPr>
          <p:cNvPr id="3" name="Content Placeholder 2"/>
          <p:cNvSpPr>
            <a:spLocks noGrp="1"/>
          </p:cNvSpPr>
          <p:nvPr>
            <p:ph idx="1"/>
          </p:nvPr>
        </p:nvSpPr>
        <p:spPr>
          <a:xfrm>
            <a:off x="1097280" y="1933902"/>
            <a:ext cx="10058400" cy="3935191"/>
          </a:xfrm>
        </p:spPr>
        <p:txBody>
          <a:bodyPr>
            <a:normAutofit/>
          </a:bodyPr>
          <a:lstStyle/>
          <a:p>
            <a:pPr lvl="0">
              <a:buFont typeface="Wingdings" panose="05000000000000000000" pitchFamily="2" charset="2"/>
              <a:buChar char="§"/>
            </a:pPr>
            <a:r>
              <a:rPr lang="en-US" sz="3600" dirty="0"/>
              <a:t>A</a:t>
            </a:r>
            <a:r>
              <a:rPr lang="en-US" sz="3600" dirty="0" smtClean="0"/>
              <a:t>sserting applicability </a:t>
            </a:r>
            <a:r>
              <a:rPr lang="en-US" sz="3600" dirty="0"/>
              <a:t>of policy exclusions without </a:t>
            </a:r>
            <a:r>
              <a:rPr lang="en-US" sz="3600" dirty="0" smtClean="0"/>
              <a:t>sufficient evidence.</a:t>
            </a:r>
            <a:endParaRPr lang="en-US" sz="1800" dirty="0"/>
          </a:p>
          <a:p>
            <a:pPr lvl="0">
              <a:buFont typeface="Wingdings" panose="05000000000000000000" pitchFamily="2" charset="2"/>
              <a:buChar char="§"/>
            </a:pPr>
            <a:r>
              <a:rPr lang="en-US" sz="3600" i="1" dirty="0"/>
              <a:t>Central Amusement Int’l, LLC v. Lexington Insurance Company </a:t>
            </a:r>
            <a:r>
              <a:rPr lang="en-US" sz="3600" dirty="0"/>
              <a:t>(October 19, 2017), 2017 </a:t>
            </a:r>
            <a:r>
              <a:rPr lang="en-US" sz="3600" dirty="0" smtClean="0"/>
              <a:t>K.Y</a:t>
            </a:r>
            <a:r>
              <a:rPr lang="en-US" sz="3600" dirty="0"/>
              <a:t>. Misc., LEXIS </a:t>
            </a:r>
            <a:r>
              <a:rPr lang="en-US" sz="3600" dirty="0" smtClean="0"/>
              <a:t>4023</a:t>
            </a:r>
            <a:endParaRPr lang="en-US" sz="3600" dirty="0"/>
          </a:p>
        </p:txBody>
      </p:sp>
      <p:sp>
        <p:nvSpPr>
          <p:cNvPr id="4" name="Slide Number Placeholder 3"/>
          <p:cNvSpPr>
            <a:spLocks noGrp="1"/>
          </p:cNvSpPr>
          <p:nvPr>
            <p:ph type="sldNum" sz="quarter" idx="12"/>
          </p:nvPr>
        </p:nvSpPr>
        <p:spPr/>
        <p:txBody>
          <a:bodyPr/>
          <a:lstStyle/>
          <a:p>
            <a:fld id="{96018CC7-6A72-4A4C-8796-87D617F8C535}" type="slidenum">
              <a:rPr lang="en-US" smtClean="0"/>
              <a:t>52</a:t>
            </a:fld>
            <a:endParaRPr lang="en-US" dirty="0"/>
          </a:p>
        </p:txBody>
      </p:sp>
    </p:spTree>
    <p:extLst>
      <p:ext uri="{BB962C8B-B14F-4D97-AF65-F5344CB8AC3E}">
        <p14:creationId xmlns:p14="http://schemas.microsoft.com/office/powerpoint/2010/main" val="576155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5840" y="2044846"/>
            <a:ext cx="4009236" cy="3988676"/>
          </a:xfrm>
          <a:prstGeom prst="rect">
            <a:avLst/>
          </a:prstGeom>
        </p:spPr>
      </p:pic>
      <p:sp>
        <p:nvSpPr>
          <p:cNvPr id="2" name="Title 1"/>
          <p:cNvSpPr>
            <a:spLocks noGrp="1"/>
          </p:cNvSpPr>
          <p:nvPr>
            <p:ph type="title"/>
          </p:nvPr>
        </p:nvSpPr>
        <p:spPr>
          <a:xfrm>
            <a:off x="609600" y="286603"/>
            <a:ext cx="10546080" cy="1450757"/>
          </a:xfrm>
        </p:spPr>
        <p:txBody>
          <a:bodyPr>
            <a:normAutofit/>
          </a:bodyPr>
          <a:lstStyle/>
          <a:p>
            <a:r>
              <a:rPr lang="en-US" b="1" dirty="0"/>
              <a:t>FAILURE TO NOTIFY INSURED OF </a:t>
            </a:r>
            <a:r>
              <a:rPr lang="en-US" b="1" dirty="0" smtClean="0"/>
              <a:t>EXCLUSION</a:t>
            </a:r>
            <a:endParaRPr lang="en-US" dirty="0"/>
          </a:p>
        </p:txBody>
      </p:sp>
      <p:sp>
        <p:nvSpPr>
          <p:cNvPr id="3" name="Content Placeholder 2"/>
          <p:cNvSpPr>
            <a:spLocks noGrp="1"/>
          </p:cNvSpPr>
          <p:nvPr>
            <p:ph idx="1"/>
          </p:nvPr>
        </p:nvSpPr>
        <p:spPr>
          <a:xfrm>
            <a:off x="483476" y="1845734"/>
            <a:ext cx="7567448" cy="4386900"/>
          </a:xfrm>
        </p:spPr>
        <p:txBody>
          <a:bodyPr>
            <a:normAutofit/>
          </a:bodyPr>
          <a:lstStyle/>
          <a:p>
            <a:pPr lvl="0">
              <a:buFont typeface="Wingdings" panose="05000000000000000000" pitchFamily="2" charset="2"/>
              <a:buChar char="§"/>
            </a:pPr>
            <a:r>
              <a:rPr lang="en-US" sz="2800" dirty="0" smtClean="0"/>
              <a:t>Insurer never </a:t>
            </a:r>
            <a:r>
              <a:rPr lang="en-US" sz="2800" dirty="0" smtClean="0"/>
              <a:t>told the insured about an inventory computation exclusion which, when applied, precluded </a:t>
            </a:r>
            <a:r>
              <a:rPr lang="en-US" sz="2800" dirty="0" smtClean="0"/>
              <a:t>coverage</a:t>
            </a:r>
            <a:r>
              <a:rPr lang="en-US" sz="2800" dirty="0" smtClean="0"/>
              <a:t>.</a:t>
            </a:r>
          </a:p>
          <a:p>
            <a:pPr lvl="0">
              <a:buFont typeface="Wingdings" panose="05000000000000000000" pitchFamily="2" charset="2"/>
              <a:buChar char="§"/>
            </a:pPr>
            <a:r>
              <a:rPr lang="en-US" sz="2800" dirty="0" smtClean="0"/>
              <a:t>The </a:t>
            </a:r>
            <a:r>
              <a:rPr lang="en-US" sz="2800" dirty="0"/>
              <a:t>exclusion precluded reimbursement for losses that could only be proven by taking an inventory or by profit and loss computations</a:t>
            </a:r>
            <a:r>
              <a:rPr lang="en-US" sz="2800" dirty="0" smtClean="0"/>
              <a:t>.</a:t>
            </a:r>
          </a:p>
          <a:p>
            <a:pPr lvl="0">
              <a:buFont typeface="Wingdings" panose="05000000000000000000" pitchFamily="2" charset="2"/>
              <a:buChar char="§"/>
            </a:pPr>
            <a:r>
              <a:rPr lang="en-US" sz="2800" i="1" dirty="0" smtClean="0"/>
              <a:t>Khazai</a:t>
            </a:r>
            <a:r>
              <a:rPr lang="en-US" sz="2800" i="1" dirty="0" smtClean="0"/>
              <a:t> Rug Gallery, LLC v. State Auto Property &amp; Casualty Insurance Company</a:t>
            </a:r>
            <a:r>
              <a:rPr lang="en-US" sz="2800" dirty="0" smtClean="0"/>
              <a:t> (March 10, 2017), 2017 Ky. App., unpub. LEXIS 187</a:t>
            </a:r>
            <a:endParaRPr lang="en-US" sz="2800" dirty="0"/>
          </a:p>
        </p:txBody>
      </p:sp>
      <p:sp>
        <p:nvSpPr>
          <p:cNvPr id="4" name="Slide Number Placeholder 3"/>
          <p:cNvSpPr>
            <a:spLocks noGrp="1"/>
          </p:cNvSpPr>
          <p:nvPr>
            <p:ph type="sldNum" sz="quarter" idx="12"/>
          </p:nvPr>
        </p:nvSpPr>
        <p:spPr/>
        <p:txBody>
          <a:bodyPr/>
          <a:lstStyle/>
          <a:p>
            <a:fld id="{96018CC7-6A72-4A4C-8796-87D617F8C535}" type="slidenum">
              <a:rPr lang="en-US" smtClean="0"/>
              <a:t>53</a:t>
            </a:fld>
            <a:endParaRPr lang="en-US" dirty="0"/>
          </a:p>
        </p:txBody>
      </p:sp>
    </p:spTree>
    <p:extLst>
      <p:ext uri="{BB962C8B-B14F-4D97-AF65-F5344CB8AC3E}">
        <p14:creationId xmlns:p14="http://schemas.microsoft.com/office/powerpoint/2010/main" val="1093034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018CC7-6A72-4A4C-8796-87D617F8C535}" type="slidenum">
              <a:rPr lang="en-US" smtClean="0"/>
              <a:t>54</a:t>
            </a:fld>
            <a:endParaRPr lang="en-US" dirty="0"/>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69021" y="1828965"/>
            <a:ext cx="5100638" cy="3189287"/>
          </a:xfrm>
        </p:spPr>
      </p:pic>
    </p:spTree>
    <p:extLst>
      <p:ext uri="{BB962C8B-B14F-4D97-AF65-F5344CB8AC3E}">
        <p14:creationId xmlns:p14="http://schemas.microsoft.com/office/powerpoint/2010/main" val="405628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EXPOSING INSURED TO PUNITIVE DAMAGE </a:t>
            </a:r>
            <a:r>
              <a:rPr lang="en-US" b="1" dirty="0" smtClean="0"/>
              <a:t>CLAIM</a:t>
            </a:r>
            <a:endParaRPr lang="en-US" dirty="0"/>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4000" dirty="0"/>
              <a:t>Insurer </a:t>
            </a:r>
            <a:r>
              <a:rPr lang="en-US" sz="4000" dirty="0" smtClean="0"/>
              <a:t>failed </a:t>
            </a:r>
            <a:r>
              <a:rPr lang="en-US" sz="4000" dirty="0"/>
              <a:t>to settle a claim, thus leaving the insured exposed to an uncovered punitive damage award</a:t>
            </a:r>
            <a:r>
              <a:rPr lang="en-US" sz="4000" dirty="0" smtClean="0"/>
              <a:t>.</a:t>
            </a:r>
          </a:p>
          <a:p>
            <a:pPr marL="0" lvl="0" indent="0">
              <a:buNone/>
            </a:pPr>
            <a:endParaRPr lang="en-US" dirty="0"/>
          </a:p>
          <a:p>
            <a:pPr lvl="0">
              <a:buFont typeface="Wingdings" panose="05000000000000000000" pitchFamily="2" charset="2"/>
              <a:buChar char="§"/>
            </a:pPr>
            <a:r>
              <a:rPr lang="en-US" sz="4000" i="1" dirty="0"/>
              <a:t>Williamson-Green v. Interstate Fire &amp; Cas. Co.</a:t>
            </a:r>
            <a:r>
              <a:rPr lang="en-US" sz="4000" dirty="0"/>
              <a:t> (May 26, 2017), 2017 Mass. Super. LEXIS </a:t>
            </a:r>
            <a:r>
              <a:rPr lang="en-US" sz="4000" dirty="0" smtClean="0"/>
              <a:t>70</a:t>
            </a:r>
            <a:endParaRPr lang="en-US" sz="4000" dirty="0"/>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6</a:t>
            </a:fld>
            <a:endParaRPr lang="en-US" dirty="0"/>
          </a:p>
        </p:txBody>
      </p:sp>
    </p:spTree>
    <p:extLst>
      <p:ext uri="{BB962C8B-B14F-4D97-AF65-F5344CB8AC3E}">
        <p14:creationId xmlns:p14="http://schemas.microsoft.com/office/powerpoint/2010/main" val="28217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92143"/>
            <a:ext cx="4009236" cy="3988676"/>
          </a:xfrm>
          <a:prstGeom prst="rect">
            <a:avLst/>
          </a:prstGeom>
        </p:spPr>
      </p:pic>
      <p:sp>
        <p:nvSpPr>
          <p:cNvPr id="2" name="Title 1"/>
          <p:cNvSpPr>
            <a:spLocks noGrp="1"/>
          </p:cNvSpPr>
          <p:nvPr>
            <p:ph type="title"/>
          </p:nvPr>
        </p:nvSpPr>
        <p:spPr/>
        <p:txBody>
          <a:bodyPr>
            <a:normAutofit/>
          </a:bodyPr>
          <a:lstStyle/>
          <a:p>
            <a:r>
              <a:rPr lang="en-US" b="1" dirty="0"/>
              <a:t>POLICY VOID </a:t>
            </a:r>
            <a:r>
              <a:rPr lang="en-US" b="1" i="1" dirty="0"/>
              <a:t>AB </a:t>
            </a:r>
            <a:r>
              <a:rPr lang="en-US" b="1" i="1" dirty="0" smtClean="0"/>
              <a:t>INITIO</a:t>
            </a:r>
            <a:endParaRPr lang="en-US" dirty="0"/>
          </a:p>
        </p:txBody>
      </p:sp>
      <p:sp>
        <p:nvSpPr>
          <p:cNvPr id="3" name="Content Placeholder 2"/>
          <p:cNvSpPr>
            <a:spLocks noGrp="1"/>
          </p:cNvSpPr>
          <p:nvPr>
            <p:ph idx="1"/>
          </p:nvPr>
        </p:nvSpPr>
        <p:spPr>
          <a:xfrm>
            <a:off x="4009236" y="1845734"/>
            <a:ext cx="7699288" cy="4481494"/>
          </a:xfrm>
        </p:spPr>
        <p:txBody>
          <a:bodyPr>
            <a:normAutofit/>
          </a:bodyPr>
          <a:lstStyle/>
          <a:p>
            <a:pPr lvl="0">
              <a:buFont typeface="Wingdings" panose="05000000000000000000" pitchFamily="2" charset="2"/>
              <a:buChar char="§"/>
            </a:pPr>
            <a:r>
              <a:rPr lang="en-US" sz="4000" dirty="0"/>
              <a:t>Insured </a:t>
            </a:r>
            <a:r>
              <a:rPr lang="en-US" sz="4000" dirty="0" smtClean="0"/>
              <a:t>denied </a:t>
            </a:r>
            <a:r>
              <a:rPr lang="en-US" sz="4000" dirty="0"/>
              <a:t>coverage for fire </a:t>
            </a:r>
            <a:r>
              <a:rPr lang="en-US" sz="4000" dirty="0" smtClean="0"/>
              <a:t>loss arguing policy </a:t>
            </a:r>
            <a:r>
              <a:rPr lang="en-US" sz="4000" dirty="0"/>
              <a:t>was void </a:t>
            </a:r>
            <a:r>
              <a:rPr lang="en-US" sz="4000" dirty="0" smtClean="0"/>
              <a:t>because </a:t>
            </a:r>
            <a:r>
              <a:rPr lang="en-US" sz="4000" dirty="0"/>
              <a:t>insured failed to disclose tax liens on the property at time </a:t>
            </a:r>
            <a:r>
              <a:rPr lang="en-US" sz="4000" dirty="0" smtClean="0"/>
              <a:t>of </a:t>
            </a:r>
            <a:r>
              <a:rPr lang="en-US" sz="4000" dirty="0" smtClean="0"/>
              <a:t>application</a:t>
            </a:r>
            <a:r>
              <a:rPr lang="en-US" sz="4000" dirty="0"/>
              <a:t>. </a:t>
            </a:r>
          </a:p>
          <a:p>
            <a:pPr lvl="0">
              <a:buFont typeface="Wingdings" panose="05000000000000000000" pitchFamily="2" charset="2"/>
              <a:buChar char="§"/>
            </a:pPr>
            <a:r>
              <a:rPr lang="en-US" sz="4000" i="1" dirty="0"/>
              <a:t>Rose v. </a:t>
            </a:r>
            <a:r>
              <a:rPr lang="en-US" sz="4000" i="1" dirty="0" smtClean="0"/>
              <a:t>Farmers </a:t>
            </a:r>
            <a:r>
              <a:rPr lang="en-US" sz="4000" i="1" dirty="0"/>
              <a:t>Fire Ins. Co</a:t>
            </a:r>
            <a:r>
              <a:rPr lang="en-US" sz="4000" dirty="0"/>
              <a:t>. (July 21, 2017), 2017 Pa. Super. Upub. LEXIS 2763</a:t>
            </a:r>
          </a:p>
          <a:p>
            <a:endParaRPr lang="en-US" dirty="0"/>
          </a:p>
        </p:txBody>
      </p:sp>
      <p:sp>
        <p:nvSpPr>
          <p:cNvPr id="4" name="Slide Number Placeholder 3"/>
          <p:cNvSpPr>
            <a:spLocks noGrp="1"/>
          </p:cNvSpPr>
          <p:nvPr>
            <p:ph type="sldNum" sz="quarter" idx="12"/>
          </p:nvPr>
        </p:nvSpPr>
        <p:spPr/>
        <p:txBody>
          <a:bodyPr/>
          <a:lstStyle/>
          <a:p>
            <a:fld id="{96018CC7-6A72-4A4C-8796-87D617F8C535}" type="slidenum">
              <a:rPr lang="en-US" smtClean="0"/>
              <a:t>7</a:t>
            </a:fld>
            <a:endParaRPr lang="en-US" dirty="0"/>
          </a:p>
        </p:txBody>
      </p:sp>
    </p:spTree>
    <p:extLst>
      <p:ext uri="{BB962C8B-B14F-4D97-AF65-F5344CB8AC3E}">
        <p14:creationId xmlns:p14="http://schemas.microsoft.com/office/powerpoint/2010/main" val="417786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FAILING TO PAY REPAIR CONTRACTOR’S </a:t>
            </a:r>
            <a:r>
              <a:rPr lang="en-US" b="1" dirty="0" smtClean="0"/>
              <a:t>PROFIT</a:t>
            </a:r>
            <a:endParaRPr lang="en-US" dirty="0"/>
          </a:p>
        </p:txBody>
      </p:sp>
      <p:sp>
        <p:nvSpPr>
          <p:cNvPr id="3" name="Content Placeholder 2"/>
          <p:cNvSpPr>
            <a:spLocks noGrp="1"/>
          </p:cNvSpPr>
          <p:nvPr>
            <p:ph idx="1"/>
          </p:nvPr>
        </p:nvSpPr>
        <p:spPr>
          <a:xfrm>
            <a:off x="641131" y="1845734"/>
            <a:ext cx="6558455" cy="4439452"/>
          </a:xfrm>
        </p:spPr>
        <p:txBody>
          <a:bodyPr>
            <a:normAutofit fontScale="92500"/>
          </a:bodyPr>
          <a:lstStyle/>
          <a:p>
            <a:pPr lvl="0">
              <a:buFont typeface="Wingdings" panose="05000000000000000000" pitchFamily="2" charset="2"/>
              <a:buChar char="§"/>
            </a:pPr>
            <a:r>
              <a:rPr lang="en-US" sz="4000" dirty="0"/>
              <a:t>Insurer </a:t>
            </a:r>
            <a:r>
              <a:rPr lang="en-US" sz="4000" dirty="0" smtClean="0"/>
              <a:t>“</a:t>
            </a:r>
            <a:r>
              <a:rPr lang="en-US" sz="4000" dirty="0"/>
              <a:t>improperly </a:t>
            </a:r>
            <a:r>
              <a:rPr lang="en-US" sz="4000" dirty="0" smtClean="0"/>
              <a:t>excluded </a:t>
            </a:r>
            <a:r>
              <a:rPr lang="en-US" sz="4000" dirty="0"/>
              <a:t>payments for general contractor overhead and profit from its payments to its insured’s claims</a:t>
            </a:r>
            <a:r>
              <a:rPr lang="en-US" sz="4000" dirty="0" smtClean="0"/>
              <a:t>.”</a:t>
            </a:r>
            <a:endParaRPr lang="en-US" sz="2200" dirty="0"/>
          </a:p>
          <a:p>
            <a:pPr lvl="0">
              <a:buFont typeface="Wingdings" panose="05000000000000000000" pitchFamily="2" charset="2"/>
              <a:buChar char="§"/>
            </a:pPr>
            <a:r>
              <a:rPr lang="en-US" sz="4000" i="1" dirty="0"/>
              <a:t>Sarkisvan v. Newport Insurance Company</a:t>
            </a:r>
            <a:r>
              <a:rPr lang="en-US" sz="4000" dirty="0"/>
              <a:t> (Cal. App., January 19, 2017), 2017 WL 222048</a:t>
            </a:r>
          </a:p>
          <a:p>
            <a:r>
              <a:rPr lang="en-US" dirty="0"/>
              <a:t> </a:t>
            </a:r>
          </a:p>
        </p:txBody>
      </p:sp>
      <p:sp>
        <p:nvSpPr>
          <p:cNvPr id="4" name="Slide Number Placeholder 3"/>
          <p:cNvSpPr>
            <a:spLocks noGrp="1"/>
          </p:cNvSpPr>
          <p:nvPr>
            <p:ph type="sldNum" sz="quarter" idx="12"/>
          </p:nvPr>
        </p:nvSpPr>
        <p:spPr/>
        <p:txBody>
          <a:bodyPr/>
          <a:lstStyle/>
          <a:p>
            <a:fld id="{96018CC7-6A72-4A4C-8796-87D617F8C535}" type="slidenum">
              <a:rPr lang="en-US" smtClean="0"/>
              <a:t>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6813" y="2125680"/>
            <a:ext cx="4847290" cy="3228672"/>
          </a:xfrm>
          <a:prstGeom prst="rect">
            <a:avLst/>
          </a:prstGeom>
        </p:spPr>
      </p:pic>
    </p:spTree>
    <p:extLst>
      <p:ext uri="{BB962C8B-B14F-4D97-AF65-F5344CB8AC3E}">
        <p14:creationId xmlns:p14="http://schemas.microsoft.com/office/powerpoint/2010/main" val="21411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IMPROPERLY </a:t>
            </a:r>
            <a:r>
              <a:rPr lang="en-US" sz="4000" b="1" dirty="0" smtClean="0"/>
              <a:t>CHALLENGING TOTALLY </a:t>
            </a:r>
            <a:r>
              <a:rPr lang="en-US" sz="4000" b="1" dirty="0"/>
              <a:t>DISABLED STATUS OF A </a:t>
            </a:r>
            <a:r>
              <a:rPr lang="en-US" sz="4000" b="1" dirty="0" smtClean="0"/>
              <a:t>QUADRIPLEGIC</a:t>
            </a:r>
            <a:endParaRPr lang="en-US" sz="4000" dirty="0"/>
          </a:p>
        </p:txBody>
      </p:sp>
      <p:sp>
        <p:nvSpPr>
          <p:cNvPr id="3" name="Content Placeholder 2"/>
          <p:cNvSpPr>
            <a:spLocks noGrp="1"/>
          </p:cNvSpPr>
          <p:nvPr>
            <p:ph idx="1"/>
          </p:nvPr>
        </p:nvSpPr>
        <p:spPr>
          <a:xfrm>
            <a:off x="3731172" y="1849821"/>
            <a:ext cx="7861738" cy="4382813"/>
          </a:xfrm>
        </p:spPr>
        <p:txBody>
          <a:bodyPr>
            <a:noAutofit/>
          </a:bodyPr>
          <a:lstStyle/>
          <a:p>
            <a:pPr lvl="0">
              <a:buFont typeface="Wingdings" panose="05000000000000000000" pitchFamily="2" charset="2"/>
              <a:buChar char="§"/>
            </a:pPr>
            <a:r>
              <a:rPr lang="en-US" sz="2400" dirty="0"/>
              <a:t>Workers compensation insurer </a:t>
            </a:r>
            <a:r>
              <a:rPr lang="en-US" sz="2400" dirty="0" smtClean="0"/>
              <a:t>contested claimant’s </a:t>
            </a:r>
            <a:r>
              <a:rPr lang="en-US" sz="2400" dirty="0"/>
              <a:t>Permanently and Totally Disabled Status and by contesting petition for partial lump sum award.</a:t>
            </a:r>
          </a:p>
          <a:p>
            <a:pPr lvl="0">
              <a:buFont typeface="Wingdings" panose="05000000000000000000" pitchFamily="2" charset="2"/>
              <a:buChar char="§"/>
            </a:pPr>
            <a:r>
              <a:rPr lang="en-US" sz="2400" dirty="0"/>
              <a:t>Claimant was a quadriplegic.</a:t>
            </a:r>
          </a:p>
          <a:p>
            <a:pPr lvl="0">
              <a:buFont typeface="Wingdings" panose="05000000000000000000" pitchFamily="2" charset="2"/>
              <a:buChar char="§"/>
            </a:pPr>
            <a:r>
              <a:rPr lang="en-US" sz="2400" dirty="0" smtClean="0"/>
              <a:t>Carrier </a:t>
            </a:r>
            <a:r>
              <a:rPr lang="en-US" sz="2400" dirty="0"/>
              <a:t>continued to pay full weekly PTD benefits and explore settlement during pendency of action. </a:t>
            </a:r>
          </a:p>
          <a:p>
            <a:pPr lvl="0">
              <a:buFont typeface="Wingdings" panose="05000000000000000000" pitchFamily="2" charset="2"/>
              <a:buChar char="§"/>
            </a:pPr>
            <a:r>
              <a:rPr lang="en-US" sz="2400" dirty="0" smtClean="0"/>
              <a:t>Iowa </a:t>
            </a:r>
            <a:r>
              <a:rPr lang="en-US" sz="2400" dirty="0"/>
              <a:t>was willing to follow line of cases from other states holding that a claim for bad faith does not require a breach of a contract provision in the policy.  </a:t>
            </a:r>
          </a:p>
          <a:p>
            <a:pPr lvl="0">
              <a:buFont typeface="Wingdings" panose="05000000000000000000" pitchFamily="2" charset="2"/>
              <a:buChar char="§"/>
            </a:pPr>
            <a:r>
              <a:rPr lang="en-US" sz="2400" i="1" dirty="0"/>
              <a:t>Thornton v. Am. Interstate Ins. Co</a:t>
            </a:r>
            <a:r>
              <a:rPr lang="en-US" sz="2400" dirty="0"/>
              <a:t>. (May 19, 2017), 897 N.W.2d 445. </a:t>
            </a:r>
          </a:p>
        </p:txBody>
      </p:sp>
      <p:sp>
        <p:nvSpPr>
          <p:cNvPr id="4" name="Slide Number Placeholder 3"/>
          <p:cNvSpPr>
            <a:spLocks noGrp="1"/>
          </p:cNvSpPr>
          <p:nvPr>
            <p:ph type="sldNum" sz="quarter" idx="12"/>
          </p:nvPr>
        </p:nvSpPr>
        <p:spPr/>
        <p:txBody>
          <a:bodyPr/>
          <a:lstStyle/>
          <a:p>
            <a:fld id="{96018CC7-6A72-4A4C-8796-87D617F8C535}" type="slidenum">
              <a:rPr lang="en-US" smtClean="0"/>
              <a:t>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48607"/>
            <a:ext cx="3475719" cy="2431100"/>
          </a:xfrm>
          <a:prstGeom prst="rect">
            <a:avLst/>
          </a:prstGeom>
        </p:spPr>
      </p:pic>
    </p:spTree>
    <p:extLst>
      <p:ext uri="{BB962C8B-B14F-4D97-AF65-F5344CB8AC3E}">
        <p14:creationId xmlns:p14="http://schemas.microsoft.com/office/powerpoint/2010/main" val="90230703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379</TotalTime>
  <Words>2909</Words>
  <Application>Microsoft Office PowerPoint</Application>
  <PresentationFormat>Widescreen</PresentationFormat>
  <Paragraphs>244</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Calibri</vt:lpstr>
      <vt:lpstr>Calibri Light</vt:lpstr>
      <vt:lpstr>Courier New</vt:lpstr>
      <vt:lpstr>Wingdings</vt:lpstr>
      <vt:lpstr>Retrospect</vt:lpstr>
      <vt:lpstr>Beyond Our Borders: Trends and Arguments in Bad Faith Cases Outside Ohio in 2017  March 23, 2018 OACTA 2018 Insurance Coverage Seminar</vt:lpstr>
      <vt:lpstr>NEGATIVE REFERENCES TO ETHNICITY</vt:lpstr>
      <vt:lpstr>CARRIER’S ASSERTION OF SETOFF</vt:lpstr>
      <vt:lpstr>MANNER OF INVESTIGATION</vt:lpstr>
      <vt:lpstr>DENIAL OF COVERAGE FOR OVERLY BROAD INTERPRETATION AND APPLICATION OF EXCLUSION</vt:lpstr>
      <vt:lpstr>EXPOSING INSURED TO PUNITIVE DAMAGE CLAIM</vt:lpstr>
      <vt:lpstr>POLICY VOID AB INITIO</vt:lpstr>
      <vt:lpstr>FAILING TO PAY REPAIR CONTRACTOR’S PROFIT</vt:lpstr>
      <vt:lpstr>IMPROPERLY CHALLENGING TOTALLY DISABLED STATUS OF A QUADRIPLEGIC</vt:lpstr>
      <vt:lpstr>FORCING THE INSURED TO FILE SUIT</vt:lpstr>
      <vt:lpstr>FAILURE TO CONDUCT REASONABLE INVESTIGATION</vt:lpstr>
      <vt:lpstr>INADEQUATE REMEDIATION </vt:lpstr>
      <vt:lpstr>NON-EXPERT MEDICAL JUDGMENTS</vt:lpstr>
      <vt:lpstr>FAILURE TO NOTIFY INSURED OF POTENTIAL EXCESS VERDICT </vt:lpstr>
      <vt:lpstr>WAIVER BY FAILURE TO DELIVER ROR LETTERS</vt:lpstr>
      <vt:lpstr>FAILURE TO INTERVIEW KEY WITNESSES </vt:lpstr>
      <vt:lpstr>FAILURE TO TIMELY TENDER POLICY</vt:lpstr>
      <vt:lpstr>FAILURE TO OFFER INSURED AN INTERPRETER </vt:lpstr>
      <vt:lpstr>IT’S IN THE CARDS</vt:lpstr>
      <vt:lpstr>AUDIO-RECORDING OF EUO</vt:lpstr>
      <vt:lpstr>REFUSAL TO PAY UM LIMITS PRIOR TO JUDGMENT AGAINST TORTFEASOR</vt:lpstr>
      <vt:lpstr>PUTTING INSURER’S INTEREST FIRST</vt:lpstr>
      <vt:lpstr>FAILURE TO DEFEND UNDER ADDITIONAL INSURED ENDORSEMENT</vt:lpstr>
      <vt:lpstr>DISCRIMINATION BASED UPON “FAMILIAL STATUS”</vt:lpstr>
      <vt:lpstr>FAILURE TO SETTLE CLAIM OF A DECEDENT’S ESTATE AGAINST INSURED</vt:lpstr>
      <vt:lpstr>DENIAL LETTER –  ALLEGEDLY DEFAMATORY</vt:lpstr>
      <vt:lpstr>CHALLENGING REASONABLENESS OF MEDICAL CARE</vt:lpstr>
      <vt:lpstr>INTERFERENCE WITH PROSPECTIVE BUSINESS RELATIONSHIPS</vt:lpstr>
      <vt:lpstr>DENYING COVERAGE WHEN EFFICIENT PROXIMATE CAUSE IS COVERED</vt:lpstr>
      <vt:lpstr>CHANGE OF POLICY TERMS</vt:lpstr>
      <vt:lpstr>BAD FAITH CLAIM DESPITE PROVIDING  DEFENSE UNDER ROR</vt:lpstr>
      <vt:lpstr>INSURER UNDERTAKING REMEDIATION</vt:lpstr>
      <vt:lpstr>DELAY OF PAYMENT UNTIL AFTER INSURED PROVIDES APPRAISAL</vt:lpstr>
      <vt:lpstr>FAILURE TO OVERSEE REPAIRS</vt:lpstr>
      <vt:lpstr>DELAYED INVESTIGATION AND PAYMENT OF CLAIM</vt:lpstr>
      <vt:lpstr>FAILURE TO RETURN PHONE CALLS </vt:lpstr>
      <vt:lpstr>UM ARBITRATION AWARD TWICE CARRIER’S OFFER</vt:lpstr>
      <vt:lpstr>MISUSE OF RECORDED STATEMENT </vt:lpstr>
      <vt:lpstr>CHARGING PREMIUMS FOR MULTIPLE VEHICES DESPITE KNOWLEDGE INSURED ONLY HAD ONE</vt:lpstr>
      <vt:lpstr>INAPPROPRIATE APPLICATION FOR TYPE OF BUSINESS</vt:lpstr>
      <vt:lpstr>FAILURE TO PAY ACTUAL CASH VALUE OF MOTOR HOME</vt:lpstr>
      <vt:lpstr>INSURER’S REFUSAL TO REDUCE ITS LIEN </vt:lpstr>
      <vt:lpstr>UNREASONABLE CONDUCT DURING INVESTIGATION DESPITE ULTIMATE FINDING OF NO COVERAGE</vt:lpstr>
      <vt:lpstr>CLAIM HANDLER “MOCKING” THE INSURED </vt:lpstr>
      <vt:lpstr>DECISION THAT INSURED DID NOT NEED EPIDURAL STEROID INJECTIONS</vt:lpstr>
      <vt:lpstr>EXPOSING INSURED TO EXCESS VERDICT</vt:lpstr>
      <vt:lpstr>DENIAL OF CLAIM OCCURRING OUTSIDE OF COVERAGE TERRITORY</vt:lpstr>
      <vt:lpstr>INSURED TAKING THE FIFTH </vt:lpstr>
      <vt:lpstr>INCORRECT DETERMINATION DAMAGE DID NOT EXCEED DEDUCTIBLE</vt:lpstr>
      <vt:lpstr>FAILURE TO EXPLAIN DENIAL </vt:lpstr>
      <vt:lpstr>DENIAL FOR INSUREDS REFUSAL TO GIVE A SECOND EXAM UNDER OATH</vt:lpstr>
      <vt:lpstr>RELYING UPON INAPPLICABLE EXCLUSIONS </vt:lpstr>
      <vt:lpstr>FAILURE TO NOTIFY INSURED OF EXCLUSION</vt:lpstr>
      <vt:lpstr>PowerPoint Presentation</vt:lpstr>
    </vt:vector>
  </TitlesOfParts>
  <Company>Weston Hurd,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Our Borders: Trends and Arguments in Bad Faith Cases Outside Ohio in 2017  March 23, 2018 OACTA 2018 Insurance Coverage Seminar</dc:title>
  <dc:creator>Murphy, Maria</dc:creator>
  <cp:lastModifiedBy>Murphy, Maria</cp:lastModifiedBy>
  <cp:revision>29</cp:revision>
  <cp:lastPrinted>2018-03-21T22:00:49Z</cp:lastPrinted>
  <dcterms:created xsi:type="dcterms:W3CDTF">2018-03-20T19:18:07Z</dcterms:created>
  <dcterms:modified xsi:type="dcterms:W3CDTF">2018-03-21T22:26:46Z</dcterms:modified>
</cp:coreProperties>
</file>